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9" r:id="rId12"/>
    <p:sldId id="270" r:id="rId13"/>
    <p:sldId id="268" r:id="rId14"/>
    <p:sldId id="272" r:id="rId15"/>
    <p:sldId id="271" r:id="rId16"/>
    <p:sldId id="267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6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2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3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7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2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C1A1-ABD7-411C-9772-4FECA83C11BC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A85D-1B32-4130-BD2B-523CA4D0F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1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rc.gov/info-finder/region-state/region4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Nuclear Changes</a:t>
            </a:r>
          </a:p>
          <a:p>
            <a:r>
              <a:rPr lang="en-US" dirty="0" smtClean="0"/>
              <a:t>#</a:t>
            </a:r>
            <a:r>
              <a:rPr lang="en-US" dirty="0" smtClean="0"/>
              <a:t>19 (what is radiation)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problem is disposal of the waste</a:t>
            </a:r>
          </a:p>
          <a:p>
            <a:r>
              <a:rPr lang="en-US" dirty="0" smtClean="0"/>
              <a:t>Waste has a long half-life</a:t>
            </a:r>
          </a:p>
          <a:p>
            <a:pPr lvl="1"/>
            <a:r>
              <a:rPr lang="en-US" dirty="0" smtClean="0"/>
              <a:t>Half-life: time required for half a sample of radiation nuclei to decay</a:t>
            </a:r>
          </a:p>
          <a:p>
            <a:r>
              <a:rPr lang="en-US" dirty="0" smtClean="0"/>
              <a:t>Storage of radioactive-waste</a:t>
            </a:r>
          </a:p>
          <a:p>
            <a:pPr lvl="1"/>
            <a:r>
              <a:rPr lang="en-US" dirty="0" smtClean="0"/>
              <a:t>Sparsely populated areas</a:t>
            </a:r>
          </a:p>
          <a:p>
            <a:pPr lvl="1"/>
            <a:r>
              <a:rPr lang="en-US" dirty="0" smtClean="0"/>
              <a:t>Area free from earthquakes</a:t>
            </a:r>
          </a:p>
          <a:p>
            <a:pPr lvl="1"/>
            <a:r>
              <a:rPr lang="en-US" dirty="0" smtClean="0"/>
              <a:t>Far away from ground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0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229600" cy="6324600"/>
          </a:xfrm>
        </p:spPr>
      </p:pic>
    </p:spTree>
    <p:extLst>
      <p:ext uri="{BB962C8B-B14F-4D97-AF65-F5344CB8AC3E}">
        <p14:creationId xmlns:p14="http://schemas.microsoft.com/office/powerpoint/2010/main" val="37410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305800" cy="6096000"/>
          </a:xfrm>
        </p:spPr>
      </p:pic>
    </p:spTree>
    <p:extLst>
      <p:ext uri="{BB962C8B-B14F-4D97-AF65-F5344CB8AC3E}">
        <p14:creationId xmlns:p14="http://schemas.microsoft.com/office/powerpoint/2010/main" val="54335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1000" dirty="0">
                <a:solidFill>
                  <a:srgbClr val="767676"/>
                </a:solidFill>
                <a:latin typeface="Monserrat"/>
                <a:cs typeface="Arial" pitchFamily="34" charset="0"/>
              </a:rPr>
              <a:t>SOURCE: NUCLEAR ENERGY INSTITUTE. </a:t>
            </a:r>
            <a:br>
              <a:rPr lang="en-US" altLang="en-US" sz="1000" dirty="0">
                <a:solidFill>
                  <a:srgbClr val="767676"/>
                </a:solidFill>
                <a:latin typeface="Monserrat"/>
                <a:cs typeface="Arial" pitchFamily="34" charset="0"/>
              </a:rPr>
            </a:br>
            <a:r>
              <a:rPr lang="en-US" altLang="en-US" sz="1000" dirty="0">
                <a:solidFill>
                  <a:srgbClr val="767676"/>
                </a:solidFill>
                <a:latin typeface="Monserrat"/>
                <a:cs typeface="Arial" pitchFamily="34" charset="0"/>
              </a:rPr>
              <a:t>*CALIFORNIA'S TOTAL WAS UPDATED AS OF DEC. 31, 2012 AND IS HIGHER THAN WHAT APPEARS ON THE MAP. SORRY, CALIFORNIA</a:t>
            </a:r>
            <a:endParaRPr lang="en-US" sz="1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910972"/>
              </p:ext>
            </p:extLst>
          </p:nvPr>
        </p:nvGraphicFramePr>
        <p:xfrm>
          <a:off x="1739057" y="1594608"/>
          <a:ext cx="5665886" cy="4663672"/>
        </p:xfrm>
        <a:graphic>
          <a:graphicData uri="http://schemas.openxmlformats.org/drawingml/2006/table">
            <a:tbl>
              <a:tblPr/>
              <a:tblGrid>
                <a:gridCol w="2832943"/>
                <a:gridCol w="2832943"/>
              </a:tblGrid>
              <a:tr h="538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</a:rPr>
                        <a:t>State</a:t>
                      </a:r>
                    </a:p>
                  </a:txBody>
                  <a:tcPr marL="84314" marR="84314" marT="84314" marB="84314" anchor="ctr">
                    <a:lnL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</a:rPr>
                        <a:t>Metric tons of UNF</a:t>
                      </a:r>
                    </a:p>
                  </a:txBody>
                  <a:tcPr marL="84314" marR="84314" marT="84314" marB="84314" anchor="ctr">
                    <a:lnL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2222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Illinois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9,010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Pennsylvania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6,290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South Carolina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4,210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New York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3,720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North Carolina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3,670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Alabama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3,320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Florida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3,040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California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2,970*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Georgia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2,690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New Jersey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2,660</a:t>
                      </a:r>
                    </a:p>
                  </a:txBody>
                  <a:tcPr marL="84314" marR="84314" marT="84314" marB="8431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38313" y="163778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767676"/>
                </a:solidFill>
                <a:effectLst/>
                <a:latin typeface="Monserrat"/>
                <a:cs typeface="Arial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6237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Location:</a:t>
            </a:r>
            <a:r>
              <a:rPr lang="en-US" dirty="0"/>
              <a:t> Burlington, KS (3.5 miles NE of Burlington, KS) in </a:t>
            </a:r>
            <a:r>
              <a:rPr lang="en-US" dirty="0">
                <a:hlinkClick r:id="rId2"/>
              </a:rPr>
              <a:t>Region IV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Operator</a:t>
            </a:r>
            <a:r>
              <a:rPr lang="en-US" b="1" dirty="0"/>
              <a:t>:</a:t>
            </a:r>
            <a:r>
              <a:rPr lang="en-US" dirty="0"/>
              <a:t> Wolf Creek Nuclear Operating Corp. </a:t>
            </a:r>
            <a:br>
              <a:rPr lang="en-US" dirty="0"/>
            </a:br>
            <a:r>
              <a:rPr lang="en-US" b="1" dirty="0"/>
              <a:t>Operating License: </a:t>
            </a:r>
            <a:r>
              <a:rPr lang="en-US" dirty="0"/>
              <a:t>Issued - 06/04/1985</a:t>
            </a:r>
            <a:br>
              <a:rPr lang="en-US" dirty="0"/>
            </a:br>
            <a:r>
              <a:rPr lang="en-US" b="1" dirty="0"/>
              <a:t>Renewed License:</a:t>
            </a:r>
            <a:r>
              <a:rPr lang="en-US" dirty="0"/>
              <a:t> Issued - 11/20/2008</a:t>
            </a:r>
            <a:br>
              <a:rPr lang="en-US" dirty="0"/>
            </a:br>
            <a:r>
              <a:rPr lang="en-US" b="1" dirty="0"/>
              <a:t>License Expires - </a:t>
            </a:r>
            <a:r>
              <a:rPr lang="en-US" dirty="0"/>
              <a:t>03/11/2045</a:t>
            </a:r>
            <a:br>
              <a:rPr lang="en-US" dirty="0"/>
            </a:br>
            <a:r>
              <a:rPr lang="en-US" b="1" dirty="0"/>
              <a:t>Docket Number: </a:t>
            </a:r>
            <a:r>
              <a:rPr lang="en-US" dirty="0"/>
              <a:t>05000482</a:t>
            </a:r>
          </a:p>
          <a:p>
            <a:r>
              <a:rPr lang="en-US" b="1" dirty="0"/>
              <a:t>Reactor Type:</a:t>
            </a:r>
            <a:r>
              <a:rPr lang="en-US" dirty="0"/>
              <a:t> Pressurized Water Reactor</a:t>
            </a:r>
            <a:br>
              <a:rPr lang="en-US" dirty="0"/>
            </a:br>
            <a:r>
              <a:rPr lang="en-US" b="1" dirty="0"/>
              <a:t>Licensed </a:t>
            </a:r>
            <a:r>
              <a:rPr lang="en-US" b="1" dirty="0" err="1"/>
              <a:t>MWt</a:t>
            </a:r>
            <a:r>
              <a:rPr lang="en-US" b="1" dirty="0"/>
              <a:t>: </a:t>
            </a:r>
            <a:r>
              <a:rPr lang="en-US" dirty="0"/>
              <a:t>3,565 </a:t>
            </a:r>
            <a:br>
              <a:rPr lang="en-US" dirty="0"/>
            </a:br>
            <a:r>
              <a:rPr lang="en-US" b="1" dirty="0"/>
              <a:t>Reactor Vendor/Type:</a:t>
            </a:r>
            <a:r>
              <a:rPr lang="en-US" dirty="0"/>
              <a:t> Westinghouse Four-Loop</a:t>
            </a:r>
            <a:br>
              <a:rPr lang="en-US" dirty="0"/>
            </a:br>
            <a:r>
              <a:rPr lang="en-US" b="1" dirty="0"/>
              <a:t>Containment Type:</a:t>
            </a:r>
            <a:r>
              <a:rPr lang="en-US" dirty="0"/>
              <a:t> Dry, Ambient Pressure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Benefits of Nuclear radiation</a:t>
            </a:r>
          </a:p>
          <a:p>
            <a:pPr lvl="1"/>
            <a:r>
              <a:rPr lang="en-US" dirty="0" smtClean="0"/>
              <a:t>Smoke detectors</a:t>
            </a:r>
          </a:p>
          <a:p>
            <a:pPr lvl="1"/>
            <a:r>
              <a:rPr lang="en-US" dirty="0" smtClean="0"/>
              <a:t>Treat cancer</a:t>
            </a:r>
          </a:p>
          <a:p>
            <a:pPr lvl="1"/>
            <a:r>
              <a:rPr lang="en-US" dirty="0" smtClean="0"/>
              <a:t>Radioactive tracers</a:t>
            </a:r>
          </a:p>
          <a:p>
            <a:r>
              <a:rPr lang="en-US" dirty="0" smtClean="0"/>
              <a:t>Dangers of Nuclear radiation</a:t>
            </a:r>
          </a:p>
          <a:p>
            <a:pPr lvl="1"/>
            <a:r>
              <a:rPr lang="en-US" dirty="0" smtClean="0"/>
              <a:t>Ionize living tissue</a:t>
            </a:r>
          </a:p>
          <a:p>
            <a:pPr lvl="1"/>
            <a:r>
              <a:rPr lang="en-US" dirty="0" smtClean="0"/>
              <a:t>Cause lung cancer</a:t>
            </a:r>
          </a:p>
          <a:p>
            <a:pPr lvl="1"/>
            <a:r>
              <a:rPr lang="en-US" dirty="0" smtClean="0"/>
              <a:t>Sterility</a:t>
            </a:r>
          </a:p>
          <a:p>
            <a:pPr lvl="1"/>
            <a:r>
              <a:rPr lang="en-US" dirty="0" smtClean="0"/>
              <a:t>Bone necrosis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1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Nuclear 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fusion</a:t>
            </a:r>
          </a:p>
          <a:p>
            <a:pPr lvl="1"/>
            <a:r>
              <a:rPr lang="en-US" dirty="0" smtClean="0"/>
              <a:t>Combining nuclei under extreme heat</a:t>
            </a:r>
          </a:p>
          <a:p>
            <a:pPr lvl="1"/>
            <a:r>
              <a:rPr lang="en-US" dirty="0" smtClean="0"/>
              <a:t>2 hydrogen come together to form 1 helium</a:t>
            </a:r>
          </a:p>
          <a:p>
            <a:pPr lvl="1"/>
            <a:r>
              <a:rPr lang="en-US" dirty="0" smtClean="0"/>
              <a:t>In the stars (</a:t>
            </a:r>
            <a:r>
              <a:rPr lang="en-US" smtClean="0"/>
              <a:t>sun</a:t>
            </a:r>
            <a:r>
              <a:rPr lang="en-US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Videos #</a:t>
            </a:r>
            <a:r>
              <a:rPr lang="en-US" dirty="0" smtClean="0"/>
              <a:t>22(seconds from disaster)-27(spent fuel)</a:t>
            </a:r>
          </a:p>
          <a:p>
            <a:pPr lvl="1"/>
            <a:r>
              <a:rPr lang="en-US" dirty="0" smtClean="0"/>
              <a:t>Videos#</a:t>
            </a:r>
            <a:r>
              <a:rPr lang="en-US" dirty="0" smtClean="0"/>
              <a:t>52(Taylor Wilson) – 56(where do we store)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6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Nuclear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Radioactivity</a:t>
            </a:r>
          </a:p>
          <a:p>
            <a:pPr lvl="1"/>
            <a:r>
              <a:rPr lang="en-US" dirty="0" smtClean="0"/>
              <a:t>Nucleus emits one or more particles</a:t>
            </a:r>
          </a:p>
          <a:p>
            <a:pPr lvl="1"/>
            <a:r>
              <a:rPr lang="en-US" dirty="0" smtClean="0"/>
              <a:t>Unstable nuclei</a:t>
            </a:r>
          </a:p>
          <a:p>
            <a:r>
              <a:rPr lang="en-US" dirty="0" smtClean="0"/>
              <a:t>Unstable</a:t>
            </a:r>
          </a:p>
          <a:p>
            <a:pPr lvl="1"/>
            <a:r>
              <a:rPr lang="en-US" dirty="0" smtClean="0"/>
              <a:t>Nuclei has to many or to few neutrons</a:t>
            </a:r>
          </a:p>
          <a:p>
            <a:r>
              <a:rPr lang="en-US" dirty="0" smtClean="0"/>
              <a:t>Nuclear Radiation</a:t>
            </a:r>
          </a:p>
          <a:p>
            <a:pPr lvl="1"/>
            <a:r>
              <a:rPr lang="en-US" dirty="0" smtClean="0"/>
              <a:t>Release of particles from the nucleus during radioactive decay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30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Nuclear Decay</a:t>
            </a:r>
          </a:p>
          <a:p>
            <a:pPr lvl="1"/>
            <a:r>
              <a:rPr lang="en-US" dirty="0" smtClean="0"/>
              <a:t>Process of nuclear change in an atom of radioactive material</a:t>
            </a:r>
          </a:p>
          <a:p>
            <a:pPr lvl="1"/>
            <a:r>
              <a:rPr lang="en-US" dirty="0" smtClean="0"/>
              <a:t>Results in an isotope of the same element or in an entirely different element</a:t>
            </a:r>
          </a:p>
          <a:p>
            <a:r>
              <a:rPr lang="en-US" dirty="0" smtClean="0"/>
              <a:t>Ionization</a:t>
            </a:r>
          </a:p>
          <a:p>
            <a:pPr lvl="1"/>
            <a:r>
              <a:rPr lang="en-US" dirty="0" smtClean="0"/>
              <a:t>Lose or gain of electrons</a:t>
            </a:r>
          </a:p>
          <a:p>
            <a:r>
              <a:rPr lang="en-US" dirty="0" smtClean="0"/>
              <a:t>Background radiation</a:t>
            </a:r>
          </a:p>
          <a:p>
            <a:pPr lvl="1"/>
            <a:r>
              <a:rPr lang="en-US" dirty="0" smtClean="0"/>
              <a:t>Can come from the sun, water, plants, </a:t>
            </a:r>
            <a:r>
              <a:rPr lang="en-US" dirty="0" err="1" smtClean="0"/>
              <a:t>etc</a:t>
            </a:r>
            <a:r>
              <a:rPr lang="en-US" dirty="0" smtClean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375722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Types of Nuclear Radiation video #</a:t>
            </a:r>
            <a:r>
              <a:rPr lang="en-US" dirty="0" smtClean="0"/>
              <a:t>20</a:t>
            </a:r>
            <a:r>
              <a:rPr lang="en-US" sz="2400" dirty="0" smtClean="0"/>
              <a:t>(nuclear </a:t>
            </a:r>
            <a:r>
              <a:rPr lang="en-US" sz="2400" dirty="0" err="1" smtClean="0"/>
              <a:t>chem</a:t>
            </a:r>
            <a:r>
              <a:rPr lang="en-US" sz="2400" dirty="0" smtClean="0"/>
              <a:t> CC)</a:t>
            </a:r>
            <a:r>
              <a:rPr lang="en-US" sz="4000" dirty="0" smtClean="0"/>
              <a:t> </a:t>
            </a:r>
            <a:r>
              <a:rPr lang="en-US" dirty="0" smtClean="0"/>
              <a:t>--(</a:t>
            </a:r>
            <a:r>
              <a:rPr lang="en-US" dirty="0" smtClean="0"/>
              <a:t>table 1 pp285)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Alpha Particle (</a:t>
            </a:r>
            <a:r>
              <a:rPr lang="el-GR" dirty="0" smtClean="0"/>
              <a:t>α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Positively charged</a:t>
            </a:r>
          </a:p>
          <a:p>
            <a:pPr marL="914400" lvl="1" indent="-514350"/>
            <a:r>
              <a:rPr lang="en-US" dirty="0" smtClean="0"/>
              <a:t>Weak: barely pass through a sheet of paper</a:t>
            </a:r>
          </a:p>
          <a:p>
            <a:pPr marL="914400" lvl="1" indent="-514350"/>
            <a:r>
              <a:rPr lang="en-US" dirty="0" smtClean="0"/>
              <a:t>Alpha Decay</a:t>
            </a:r>
          </a:p>
          <a:p>
            <a:pPr marL="1314450" lvl="2" indent="-514350"/>
            <a:r>
              <a:rPr lang="en-US" baseline="-25000" dirty="0" smtClean="0"/>
              <a:t>217            A             4</a:t>
            </a:r>
          </a:p>
          <a:p>
            <a:pPr marL="800100" lvl="2" indent="0">
              <a:buNone/>
            </a:pPr>
            <a:r>
              <a:rPr lang="en-US" baseline="30000" dirty="0"/>
              <a:t>	 </a:t>
            </a:r>
            <a:r>
              <a:rPr lang="en-US" dirty="0" smtClean="0"/>
              <a:t>      </a:t>
            </a:r>
            <a:r>
              <a:rPr lang="en-US" baseline="-25000" dirty="0" smtClean="0"/>
              <a:t>89 </a:t>
            </a:r>
            <a:r>
              <a:rPr lang="en-US" baseline="30000" dirty="0" smtClean="0"/>
              <a:t>Ac </a:t>
            </a:r>
            <a:r>
              <a:rPr lang="en-US" baseline="30000" dirty="0" smtClean="0">
                <a:sym typeface="Wingdings" panose="05000000000000000000" pitchFamily="2" charset="2"/>
              </a:rPr>
              <a:t>  </a:t>
            </a:r>
            <a:r>
              <a:rPr lang="en-US" baseline="-25000" dirty="0" smtClean="0">
                <a:sym typeface="Wingdings" panose="05000000000000000000" pitchFamily="2" charset="2"/>
              </a:rPr>
              <a:t> Z  </a:t>
            </a:r>
            <a:r>
              <a:rPr lang="en-US" baseline="30000" dirty="0" smtClean="0">
                <a:sym typeface="Wingdings" panose="05000000000000000000" pitchFamily="2" charset="2"/>
              </a:rPr>
              <a:t>X  +  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baseline="30000" dirty="0" smtClean="0">
                <a:sym typeface="Wingdings" panose="05000000000000000000" pitchFamily="2" charset="2"/>
              </a:rPr>
              <a:t> He</a:t>
            </a:r>
          </a:p>
          <a:p>
            <a:pPr marL="800100" lvl="2" indent="0">
              <a:buNone/>
            </a:pPr>
            <a:endParaRPr lang="en-US" baseline="30000" dirty="0">
              <a:sym typeface="Wingdings" panose="05000000000000000000" pitchFamily="2" charset="2"/>
            </a:endParaRPr>
          </a:p>
          <a:p>
            <a:pPr lvl="2" indent="-342900"/>
            <a:r>
              <a:rPr lang="en-US" dirty="0" smtClean="0"/>
              <a:t>Atomic mass</a:t>
            </a:r>
          </a:p>
          <a:p>
            <a:pPr marL="1257300" lvl="3" indent="0">
              <a:buNone/>
            </a:pPr>
            <a:r>
              <a:rPr lang="en-US" dirty="0" smtClean="0"/>
              <a:t>                             Element</a:t>
            </a:r>
          </a:p>
          <a:p>
            <a:pPr marL="1257300" lvl="3" indent="0">
              <a:buNone/>
            </a:pPr>
            <a:r>
              <a:rPr lang="en-US" dirty="0" smtClean="0"/>
              <a:t>Atomic number</a:t>
            </a:r>
          </a:p>
        </p:txBody>
      </p:sp>
    </p:spTree>
    <p:extLst>
      <p:ext uri="{BB962C8B-B14F-4D97-AF65-F5344CB8AC3E}">
        <p14:creationId xmlns:p14="http://schemas.microsoft.com/office/powerpoint/2010/main" val="33481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Beta Particles (</a:t>
            </a:r>
            <a:r>
              <a:rPr lang="el-GR" dirty="0"/>
              <a:t> </a:t>
            </a:r>
            <a:r>
              <a:rPr lang="el-GR" dirty="0" smtClean="0"/>
              <a:t>β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Negative charge</a:t>
            </a:r>
          </a:p>
          <a:p>
            <a:pPr marL="914400" lvl="1" indent="-514350"/>
            <a:r>
              <a:rPr lang="en-US" dirty="0" smtClean="0"/>
              <a:t>Stopped by 3 mm of aluminum or 10 mm of wood</a:t>
            </a:r>
          </a:p>
          <a:p>
            <a:pPr marL="914400" lvl="1" indent="-514350"/>
            <a:r>
              <a:rPr lang="en-US" dirty="0" smtClean="0"/>
              <a:t>Beta Decay</a:t>
            </a:r>
          </a:p>
          <a:p>
            <a:pPr marL="1314450" lvl="2" indent="-514350"/>
            <a:r>
              <a:rPr lang="en-US" dirty="0" smtClean="0"/>
              <a:t>Neutron </a:t>
            </a:r>
            <a:r>
              <a:rPr lang="en-US" dirty="0" smtClean="0">
                <a:sym typeface="Wingdings" panose="05000000000000000000" pitchFamily="2" charset="2"/>
              </a:rPr>
              <a:t> Proton  +  Electron (which is emitted)</a:t>
            </a:r>
          </a:p>
          <a:p>
            <a:pPr marL="1314450" lvl="2" indent="-514350"/>
            <a:r>
              <a:rPr lang="en-US" baseline="-25000" dirty="0" smtClean="0"/>
              <a:t>14            A             0</a:t>
            </a:r>
          </a:p>
          <a:p>
            <a:pPr marL="800100" lvl="2" indent="0">
              <a:buNone/>
            </a:pPr>
            <a:r>
              <a:rPr lang="en-US" baseline="30000" dirty="0" smtClean="0"/>
              <a:t>	 </a:t>
            </a:r>
            <a:r>
              <a:rPr lang="en-US" dirty="0" smtClean="0"/>
              <a:t>      </a:t>
            </a:r>
            <a:r>
              <a:rPr lang="en-US" baseline="-25000" dirty="0"/>
              <a:t>6</a:t>
            </a:r>
            <a:r>
              <a:rPr lang="en-US" baseline="-25000" dirty="0" smtClean="0"/>
              <a:t> </a:t>
            </a:r>
            <a:r>
              <a:rPr lang="en-US" baseline="30000" dirty="0"/>
              <a:t>C</a:t>
            </a:r>
            <a:r>
              <a:rPr lang="en-US" baseline="30000" dirty="0" smtClean="0"/>
              <a:t> </a:t>
            </a:r>
            <a:r>
              <a:rPr lang="en-US" baseline="30000" dirty="0" smtClean="0">
                <a:sym typeface="Wingdings" panose="05000000000000000000" pitchFamily="2" charset="2"/>
              </a:rPr>
              <a:t>  </a:t>
            </a:r>
            <a:r>
              <a:rPr lang="en-US" baseline="-25000" dirty="0" smtClean="0">
                <a:sym typeface="Wingdings" panose="05000000000000000000" pitchFamily="2" charset="2"/>
              </a:rPr>
              <a:t>   Z  </a:t>
            </a:r>
            <a:r>
              <a:rPr lang="en-US" baseline="30000" dirty="0" smtClean="0">
                <a:sym typeface="Wingdings" panose="05000000000000000000" pitchFamily="2" charset="2"/>
              </a:rPr>
              <a:t>X  +  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aseline="-25000" dirty="0" smtClean="0">
                <a:sym typeface="Wingdings" panose="05000000000000000000" pitchFamily="2" charset="2"/>
              </a:rPr>
              <a:t>-1</a:t>
            </a:r>
            <a:r>
              <a:rPr lang="en-US" baseline="30000" dirty="0" smtClean="0">
                <a:sym typeface="Wingdings" panose="05000000000000000000" pitchFamily="2" charset="2"/>
              </a:rPr>
              <a:t> e</a:t>
            </a:r>
          </a:p>
          <a:p>
            <a:pPr marL="800100" lvl="2" indent="0">
              <a:buNone/>
            </a:pPr>
            <a:endParaRPr lang="en-US" baseline="30000" dirty="0" smtClean="0"/>
          </a:p>
          <a:p>
            <a:pPr marL="1314450" lvl="2" indent="-514350"/>
            <a:endParaRPr lang="en-US" dirty="0" smtClean="0"/>
          </a:p>
          <a:p>
            <a:pPr marL="91440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8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Gamma Rays (</a:t>
            </a:r>
            <a:r>
              <a:rPr lang="el-GR" dirty="0" smtClean="0"/>
              <a:t>γ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No electrical charge</a:t>
            </a:r>
          </a:p>
          <a:p>
            <a:pPr marL="914400" lvl="1" indent="-514350"/>
            <a:r>
              <a:rPr lang="en-US" dirty="0" smtClean="0"/>
              <a:t>60 cm of Al or 7 cm of </a:t>
            </a:r>
            <a:r>
              <a:rPr lang="en-US" dirty="0" err="1" smtClean="0"/>
              <a:t>Pb</a:t>
            </a:r>
            <a:endParaRPr lang="en-US" dirty="0" smtClean="0"/>
          </a:p>
          <a:p>
            <a:pPr marL="914400" lvl="1" indent="-514350"/>
            <a:r>
              <a:rPr lang="en-US" dirty="0" smtClean="0"/>
              <a:t>Health Hazard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Neutron Emission</a:t>
            </a:r>
          </a:p>
          <a:p>
            <a:pPr marL="914400" lvl="1" indent="-514350"/>
            <a:r>
              <a:rPr lang="en-US" dirty="0" smtClean="0"/>
              <a:t>No electrical charge</a:t>
            </a:r>
          </a:p>
          <a:p>
            <a:pPr marL="914400" lvl="1" indent="-514350"/>
            <a:r>
              <a:rPr lang="en-US" dirty="0" smtClean="0"/>
              <a:t>15 cm of </a:t>
            </a:r>
            <a:r>
              <a:rPr lang="en-US" dirty="0" err="1" smtClean="0"/>
              <a:t>Pb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2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Nuclear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Nuclear Force</a:t>
            </a:r>
          </a:p>
          <a:p>
            <a:pPr lvl="1"/>
            <a:r>
              <a:rPr lang="en-US" dirty="0" smtClean="0"/>
              <a:t>Force that keeps the nucleus together</a:t>
            </a:r>
          </a:p>
          <a:p>
            <a:pPr lvl="1"/>
            <a:r>
              <a:rPr lang="en-US" dirty="0" smtClean="0"/>
              <a:t>Acts only over a very short distance</a:t>
            </a:r>
          </a:p>
          <a:p>
            <a:pPr lvl="1"/>
            <a:r>
              <a:rPr lang="en-US" dirty="0" smtClean="0"/>
              <a:t>Fig. 6 pp 294</a:t>
            </a:r>
          </a:p>
          <a:p>
            <a:pPr lvl="1"/>
            <a:r>
              <a:rPr lang="en-US" dirty="0" smtClean="0"/>
              <a:t>Video #</a:t>
            </a:r>
            <a:r>
              <a:rPr lang="en-US" dirty="0" smtClean="0"/>
              <a:t>21(nuclear </a:t>
            </a:r>
            <a:r>
              <a:rPr lang="en-US" dirty="0" err="1" smtClean="0"/>
              <a:t>chem</a:t>
            </a:r>
            <a:r>
              <a:rPr lang="en-US" dirty="0" smtClean="0"/>
              <a:t> part 2:CC)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524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Nuclear Fission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Fission</a:t>
            </a:r>
          </a:p>
          <a:p>
            <a:pPr lvl="1"/>
            <a:r>
              <a:rPr lang="en-US" dirty="0" smtClean="0"/>
              <a:t>Splitting the nucleus</a:t>
            </a:r>
          </a:p>
          <a:p>
            <a:pPr lvl="1"/>
            <a:r>
              <a:rPr lang="en-US" dirty="0" smtClean="0"/>
              <a:t>Uranium is the most common fuel (pp 295; fig 7)</a:t>
            </a:r>
          </a:p>
          <a:p>
            <a:pPr lvl="1"/>
            <a:r>
              <a:rPr lang="en-US" dirty="0" smtClean="0"/>
              <a:t>E = mc</a:t>
            </a:r>
            <a:r>
              <a:rPr lang="en-US" baseline="30000" dirty="0" smtClean="0"/>
              <a:t>2</a:t>
            </a:r>
          </a:p>
          <a:p>
            <a:pPr lvl="2"/>
            <a:r>
              <a:rPr lang="en-US" dirty="0" smtClean="0"/>
              <a:t>3.0 X 10</a:t>
            </a:r>
            <a:r>
              <a:rPr lang="en-US" baseline="30000" dirty="0" smtClean="0"/>
              <a:t>8</a:t>
            </a:r>
            <a:r>
              <a:rPr lang="en-US" dirty="0" smtClean="0"/>
              <a:t> m/s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2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Chain Reactions</a:t>
            </a:r>
          </a:p>
          <a:p>
            <a:pPr lvl="1"/>
            <a:r>
              <a:rPr lang="en-US" dirty="0" smtClean="0"/>
              <a:t>(Fig 8 pp296) continuous series of nuclear fission reactions</a:t>
            </a:r>
          </a:p>
          <a:p>
            <a:pPr lvl="1"/>
            <a:r>
              <a:rPr lang="en-US" dirty="0" smtClean="0"/>
              <a:t>Critical mass</a:t>
            </a:r>
          </a:p>
          <a:p>
            <a:pPr lvl="2"/>
            <a:r>
              <a:rPr lang="en-US" dirty="0" smtClean="0"/>
              <a:t>Minimum mass that provides the number of neutrons needed to sustain a chain reaction</a:t>
            </a:r>
          </a:p>
          <a:p>
            <a:pPr lvl="1"/>
            <a:r>
              <a:rPr lang="en-US" dirty="0" smtClean="0"/>
              <a:t>Graphite Rods</a:t>
            </a:r>
          </a:p>
          <a:p>
            <a:pPr lvl="2"/>
            <a:r>
              <a:rPr lang="en-US" dirty="0" smtClean="0"/>
              <a:t>Slow reaction down by absorbing neutrons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8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403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9 Book</vt:lpstr>
      <vt:lpstr>I. Nuclear Radiation</vt:lpstr>
      <vt:lpstr>PowerPoint Presentation</vt:lpstr>
      <vt:lpstr>Different Types of Nuclear Radiation video #20(nuclear chem CC) --(table 1 pp285)</vt:lpstr>
      <vt:lpstr>PowerPoint Presentation</vt:lpstr>
      <vt:lpstr>PowerPoint Presentation</vt:lpstr>
      <vt:lpstr>II. Nuclear Forces</vt:lpstr>
      <vt:lpstr>A. Nuclear Fission</vt:lpstr>
      <vt:lpstr>PowerPoint Presentation</vt:lpstr>
      <vt:lpstr>PowerPoint Presentation</vt:lpstr>
      <vt:lpstr>PowerPoint Presentation</vt:lpstr>
      <vt:lpstr>PowerPoint Presentation</vt:lpstr>
      <vt:lpstr>SOURCE: NUCLEAR ENERGY INSTITUTE.  *CALIFORNIA'S TOTAL WAS UPDATED AS OF DEC. 31, 2012 AND IS HIGHER THAN WHAT APPEARS ON THE MAP. SORRY, CALIFORNIA</vt:lpstr>
      <vt:lpstr>PowerPoint Presentation</vt:lpstr>
      <vt:lpstr>PowerPoint Presentation</vt:lpstr>
      <vt:lpstr>PowerPoint Presentation</vt:lpstr>
      <vt:lpstr>B. Nuclear Fusion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Book</dc:title>
  <dc:creator>Rob Holopirek</dc:creator>
  <cp:lastModifiedBy>Rob Holopirek</cp:lastModifiedBy>
  <cp:revision>25</cp:revision>
  <dcterms:created xsi:type="dcterms:W3CDTF">2015-09-14T13:44:45Z</dcterms:created>
  <dcterms:modified xsi:type="dcterms:W3CDTF">2017-09-07T20:05:33Z</dcterms:modified>
</cp:coreProperties>
</file>