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3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3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5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9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0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4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8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5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0390D-B734-4556-8791-45541A5473D0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0D48C-A72B-4574-9526-B639B401E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5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6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image" Target="../media/image12.e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7-1, 7-2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79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E. Pressure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7924800" cy="1341438"/>
          </a:xfrm>
        </p:spPr>
        <p:txBody>
          <a:bodyPr/>
          <a:lstStyle/>
          <a:p>
            <a:r>
              <a:rPr lang="en-US" altLang="en-US" b="1"/>
              <a:t>Manometer</a:t>
            </a:r>
            <a:endParaRPr lang="en-US" altLang="en-US"/>
          </a:p>
          <a:p>
            <a:pPr lvl="1">
              <a:spcBef>
                <a:spcPct val="10000"/>
              </a:spcBef>
            </a:pPr>
            <a:r>
              <a:rPr lang="en-US" altLang="en-US"/>
              <a:t>measures contained gas pressure</a:t>
            </a:r>
          </a:p>
        </p:txBody>
      </p:sp>
      <p:grpSp>
        <p:nvGrpSpPr>
          <p:cNvPr id="60431" name="Group 15"/>
          <p:cNvGrpSpPr>
            <a:grpSpLocks/>
          </p:cNvGrpSpPr>
          <p:nvPr/>
        </p:nvGrpSpPr>
        <p:grpSpPr bwMode="auto">
          <a:xfrm>
            <a:off x="1593850" y="2433638"/>
            <a:ext cx="3108325" cy="4305300"/>
            <a:chOff x="946" y="1520"/>
            <a:chExt cx="1958" cy="2712"/>
          </a:xfrm>
        </p:grpSpPr>
        <p:graphicFrame>
          <p:nvGraphicFramePr>
            <p:cNvPr id="60426" name="Object 10"/>
            <p:cNvGraphicFramePr>
              <a:graphicFrameLocks noChangeAspect="1"/>
            </p:cNvGraphicFramePr>
            <p:nvPr/>
          </p:nvGraphicFramePr>
          <p:xfrm>
            <a:off x="946" y="1520"/>
            <a:ext cx="1958" cy="24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8" name="Photo Editor Photo" r:id="rId3" imgW="3180952" imgH="3982006" progId="MSPhotoEd.3">
                    <p:embed/>
                  </p:oleObj>
                </mc:Choice>
                <mc:Fallback>
                  <p:oleObj name="Photo Editor Photo" r:id="rId3" imgW="3180952" imgH="3982006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6" y="1520"/>
                          <a:ext cx="1958" cy="2451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 w="28575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29" name="Rectangle 13"/>
            <p:cNvSpPr>
              <a:spLocks noChangeArrowheads="1"/>
            </p:cNvSpPr>
            <p:nvPr/>
          </p:nvSpPr>
          <p:spPr bwMode="auto">
            <a:xfrm>
              <a:off x="1201" y="3982"/>
              <a:ext cx="14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solidFill>
                    <a:schemeClr val="accent1"/>
                  </a:solidFill>
                  <a:latin typeface="Arial" charset="0"/>
                </a:rPr>
                <a:t>U-tube Manometer</a:t>
              </a:r>
            </a:p>
          </p:txBody>
        </p:sp>
      </p:grp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294313" y="2433638"/>
            <a:ext cx="3317875" cy="4305300"/>
            <a:chOff x="3278" y="1608"/>
            <a:chExt cx="2090" cy="2712"/>
          </a:xfrm>
        </p:grpSpPr>
        <p:graphicFrame>
          <p:nvGraphicFramePr>
            <p:cNvPr id="60428" name="Object 12"/>
            <p:cNvGraphicFramePr>
              <a:graphicFrameLocks noChangeAspect="1"/>
            </p:cNvGraphicFramePr>
            <p:nvPr/>
          </p:nvGraphicFramePr>
          <p:xfrm>
            <a:off x="3278" y="1608"/>
            <a:ext cx="2090" cy="24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9" name="Photo Editor Photo" r:id="rId5" imgW="2695951" imgH="3153215" progId="MSPhotoEd.3">
                    <p:embed/>
                  </p:oleObj>
                </mc:Choice>
                <mc:Fallback>
                  <p:oleObj name="Photo Editor Photo" r:id="rId5" imgW="2695951" imgH="315321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8" y="1608"/>
                          <a:ext cx="2090" cy="2443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 w="28575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3536" y="4070"/>
              <a:ext cx="15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solidFill>
                    <a:schemeClr val="accent1"/>
                  </a:solidFill>
                  <a:latin typeface="Arial" charset="0"/>
                </a:rPr>
                <a:t>Bourdon-tube gauge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5747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E. Pressure</a:t>
            </a:r>
          </a:p>
        </p:txBody>
      </p:sp>
      <p:grpSp>
        <p:nvGrpSpPr>
          <p:cNvPr id="58372" name="Group 4"/>
          <p:cNvGrpSpPr>
            <a:grpSpLocks/>
          </p:cNvGrpSpPr>
          <p:nvPr/>
        </p:nvGrpSpPr>
        <p:grpSpPr bwMode="auto">
          <a:xfrm>
            <a:off x="4856163" y="2924175"/>
            <a:ext cx="3403600" cy="3049588"/>
            <a:chOff x="1200" y="837"/>
            <a:chExt cx="3974" cy="3080"/>
          </a:xfrm>
        </p:grpSpPr>
        <p:sp>
          <p:nvSpPr>
            <p:cNvPr id="58373" name="AutoShape 5"/>
            <p:cNvSpPr>
              <a:spLocks noChangeArrowheads="1"/>
            </p:cNvSpPr>
            <p:nvPr/>
          </p:nvSpPr>
          <p:spPr bwMode="auto">
            <a:xfrm>
              <a:off x="1200" y="837"/>
              <a:ext cx="3974" cy="3080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graphicFrame>
          <p:nvGraphicFramePr>
            <p:cNvPr id="58374" name="Object 6"/>
            <p:cNvGraphicFramePr>
              <a:graphicFrameLocks noChangeAspect="1"/>
            </p:cNvGraphicFramePr>
            <p:nvPr/>
          </p:nvGraphicFramePr>
          <p:xfrm>
            <a:off x="1883" y="1594"/>
            <a:ext cx="2764" cy="1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1" name="Equation" r:id="rId3" imgW="672840" imgH="393480" progId="Equation.3">
                    <p:embed/>
                  </p:oleObj>
                </mc:Choice>
                <mc:Fallback>
                  <p:oleObj name="Equation" r:id="rId3" imgW="6728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3" y="1594"/>
                          <a:ext cx="2764" cy="1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b="1" u="sng"/>
              <a:t>KEY UNITS AT SEA LEVEL</a:t>
            </a:r>
            <a:endParaRPr lang="en-US" altLang="en-US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altLang="en-US"/>
              <a:t>101.325 kPa (kilopascal)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altLang="en-US"/>
              <a:t>1 atm 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altLang="en-US"/>
              <a:t>760 mm Hg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altLang="en-US"/>
              <a:t>760 torr 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altLang="en-US"/>
              <a:t>14.7 psi</a:t>
            </a:r>
          </a:p>
        </p:txBody>
      </p:sp>
    </p:spTree>
    <p:extLst>
      <p:ext uri="{BB962C8B-B14F-4D97-AF65-F5344CB8AC3E}">
        <p14:creationId xmlns:p14="http://schemas.microsoft.com/office/powerpoint/2010/main" val="3230884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F. STP</a:t>
            </a:r>
          </a:p>
        </p:txBody>
      </p:sp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1187450" y="3551238"/>
            <a:ext cx="7772400" cy="2868612"/>
            <a:chOff x="768" y="912"/>
            <a:chExt cx="4896" cy="1807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auto">
            <a:xfrm>
              <a:off x="768" y="912"/>
              <a:ext cx="4896" cy="1807"/>
            </a:xfrm>
            <a:prstGeom prst="rect">
              <a:avLst/>
            </a:prstGeom>
          </p:spPr>
          <p:txBody>
            <a:bodyPr/>
            <a:lstStyle/>
            <a:p>
              <a:pPr marL="342900" indent="-342900" algn="ctr">
                <a:spcBef>
                  <a:spcPct val="70000"/>
                </a:spcBef>
                <a:buClr>
                  <a:schemeClr val="tx2"/>
                </a:buClr>
                <a:buSzPct val="75000"/>
                <a:buFont typeface="Monotype Sorts" pitchFamily="-48" charset="2"/>
                <a:buNone/>
              </a:pPr>
              <a:r>
                <a:rPr kumimoji="1" lang="en-US" altLang="en-US" sz="36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Standard Temperature &amp; Pressure</a:t>
              </a:r>
              <a:endParaRPr kumimoji="1" lang="en-US" alt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  <a:p>
              <a:pPr marL="342900" indent="-342900">
                <a:spcBef>
                  <a:spcPct val="70000"/>
                </a:spcBef>
                <a:buClr>
                  <a:schemeClr val="tx2"/>
                </a:buClr>
                <a:buSzPct val="75000"/>
                <a:buFont typeface="Monotype Sorts" pitchFamily="-48" charset="2"/>
                <a:buNone/>
              </a:pPr>
              <a:r>
                <a:rPr kumimoji="1" lang="en-US" altLang="en-US" sz="3600">
                  <a:latin typeface="Arial" charset="0"/>
                </a:rPr>
                <a:t>	    </a:t>
              </a:r>
              <a:r>
                <a:rPr kumimoji="1" lang="en-US" altLang="en-US" sz="3600">
                  <a:solidFill>
                    <a:schemeClr val="accent1"/>
                  </a:solidFill>
                  <a:latin typeface="Arial" charset="0"/>
                </a:rPr>
                <a:t>0°C</a:t>
              </a:r>
              <a:r>
                <a:rPr kumimoji="1" lang="en-US" altLang="en-US" sz="3600">
                  <a:latin typeface="Arial" charset="0"/>
                </a:rPr>
                <a:t>				      </a:t>
              </a:r>
              <a:r>
                <a:rPr kumimoji="1" lang="en-US" altLang="en-US" sz="3600">
                  <a:solidFill>
                    <a:srgbClr val="FFFF99"/>
                  </a:solidFill>
                  <a:latin typeface="Arial" charset="0"/>
                </a:rPr>
                <a:t>273 K</a:t>
              </a:r>
              <a:endParaRPr kumimoji="1" lang="en-US" altLang="en-US" sz="3600">
                <a:latin typeface="Arial" charset="0"/>
              </a:endParaRPr>
            </a:p>
            <a:p>
              <a:pPr marL="342900" indent="-342900">
                <a:spcBef>
                  <a:spcPct val="70000"/>
                </a:spcBef>
                <a:buClr>
                  <a:schemeClr val="tx2"/>
                </a:buClr>
                <a:buSzPct val="75000"/>
                <a:buFont typeface="Monotype Sorts" pitchFamily="-48" charset="2"/>
                <a:buNone/>
              </a:pPr>
              <a:r>
                <a:rPr kumimoji="1" lang="en-US" altLang="en-US" sz="3600">
                  <a:latin typeface="Arial" charset="0"/>
                </a:rPr>
                <a:t>	  </a:t>
              </a:r>
              <a:r>
                <a:rPr kumimoji="1" lang="en-US" altLang="en-US" sz="3600">
                  <a:solidFill>
                    <a:schemeClr val="accent1"/>
                  </a:solidFill>
                  <a:latin typeface="Arial" charset="0"/>
                </a:rPr>
                <a:t>1 atm</a:t>
              </a:r>
              <a:r>
                <a:rPr kumimoji="1" lang="en-US" altLang="en-US" sz="3600">
                  <a:latin typeface="Arial" charset="0"/>
                </a:rPr>
                <a:t>				</a:t>
              </a:r>
              <a:r>
                <a:rPr kumimoji="1" lang="en-US" altLang="en-US" sz="3600">
                  <a:solidFill>
                    <a:srgbClr val="FFFF99"/>
                  </a:solidFill>
                  <a:latin typeface="Arial" charset="0"/>
                </a:rPr>
                <a:t>101.325 kPa</a:t>
              </a:r>
              <a:endParaRPr kumimoji="1" lang="en-US" altLang="en-US" sz="3600">
                <a:latin typeface="Arial" charset="0"/>
              </a:endParaRP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2310" y="1800"/>
              <a:ext cx="1190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-48" charset="2"/>
                <a:buChar char="b"/>
                <a:defRPr kumimoji="1"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3600"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Ø"/>
                <a:defRPr kumimoji="1"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3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3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itchFamily="34" charset="0"/>
                </a:defRPr>
              </a:lvl9pPr>
            </a:lstStyle>
            <a:p>
              <a:pPr algn="ctr">
                <a:spcBef>
                  <a:spcPct val="70000"/>
                </a:spcBef>
                <a:buFont typeface="Monotype Sorts" pitchFamily="-48" charset="2"/>
                <a:buNone/>
              </a:pPr>
              <a:r>
                <a:rPr lang="en-US" altLang="en-US" sz="3000"/>
                <a:t>-OR-</a:t>
              </a:r>
              <a:endParaRPr lang="en-US" altLang="en-US"/>
            </a:p>
          </p:txBody>
        </p:sp>
      </p:grp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684463" y="1306513"/>
            <a:ext cx="4776787" cy="1989137"/>
          </a:xfrm>
          <a:prstGeom prst="star24">
            <a:avLst>
              <a:gd name="adj" fmla="val 44037"/>
            </a:avLst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2000">
                <a:solidFill>
                  <a:srgbClr val="000000"/>
                </a:solidFill>
                <a:latin typeface="DomCasual BT" pitchFamily="66" charset="0"/>
              </a:rPr>
              <a:t>STP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284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A. Kinetic Molecular Theory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Particles in an ideal gas…</a:t>
            </a:r>
          </a:p>
          <a:p>
            <a:pPr lvl="1"/>
            <a:r>
              <a:rPr lang="en-US" altLang="en-US"/>
              <a:t>have no volume.</a:t>
            </a:r>
          </a:p>
          <a:p>
            <a:pPr lvl="1"/>
            <a:r>
              <a:rPr lang="en-US" altLang="en-US"/>
              <a:t>have elastic collisions. </a:t>
            </a:r>
          </a:p>
          <a:p>
            <a:pPr lvl="1"/>
            <a:r>
              <a:rPr lang="en-US" altLang="en-US"/>
              <a:t>are in constant, random, straight-line motion.</a:t>
            </a:r>
          </a:p>
          <a:p>
            <a:pPr lvl="1"/>
            <a:r>
              <a:rPr lang="en-US" altLang="en-US"/>
              <a:t>don’t attract or repel each other.</a:t>
            </a:r>
          </a:p>
          <a:p>
            <a:pPr lvl="1"/>
            <a:r>
              <a:rPr lang="en-US" altLang="en-US"/>
              <a:t>have an avg. KE directly related to Kelvin temperature.</a:t>
            </a:r>
          </a:p>
        </p:txBody>
      </p:sp>
    </p:spTree>
    <p:extLst>
      <p:ext uri="{BB962C8B-B14F-4D97-AF65-F5344CB8AC3E}">
        <p14:creationId xmlns:p14="http://schemas.microsoft.com/office/powerpoint/2010/main" val="11404514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8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A. Kinetic Molecular Theory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Particles in an ideal gas…</a:t>
            </a:r>
          </a:p>
          <a:p>
            <a:pPr lvl="1"/>
            <a:r>
              <a:rPr lang="en-US" altLang="en-US"/>
              <a:t>have no volume.</a:t>
            </a:r>
          </a:p>
          <a:p>
            <a:pPr lvl="1"/>
            <a:r>
              <a:rPr lang="en-US" altLang="en-US"/>
              <a:t>have elastic collisions. </a:t>
            </a:r>
          </a:p>
          <a:p>
            <a:pPr lvl="1"/>
            <a:r>
              <a:rPr lang="en-US" altLang="en-US"/>
              <a:t>are in constant, random, straight-line motion.</a:t>
            </a:r>
          </a:p>
          <a:p>
            <a:pPr lvl="1"/>
            <a:r>
              <a:rPr lang="en-US" altLang="en-US"/>
              <a:t>don’t attract or repel each other.</a:t>
            </a:r>
          </a:p>
          <a:p>
            <a:pPr lvl="1"/>
            <a:r>
              <a:rPr lang="en-US" altLang="en-US"/>
              <a:t>have an avg. KE directly related to Kelvin temperature.</a:t>
            </a:r>
          </a:p>
        </p:txBody>
      </p:sp>
    </p:spTree>
    <p:extLst>
      <p:ext uri="{BB962C8B-B14F-4D97-AF65-F5344CB8AC3E}">
        <p14:creationId xmlns:p14="http://schemas.microsoft.com/office/powerpoint/2010/main" val="23103044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8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B. Real Gases</a:t>
            </a:r>
          </a:p>
        </p:txBody>
      </p:sp>
      <p:sp>
        <p:nvSpPr>
          <p:cNvPr id="83978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Particles in a REAL gas…</a:t>
            </a:r>
          </a:p>
          <a:p>
            <a:pPr lvl="1"/>
            <a:r>
              <a:rPr lang="en-US" altLang="en-US"/>
              <a:t>have their own volume</a:t>
            </a:r>
          </a:p>
          <a:p>
            <a:pPr lvl="1"/>
            <a:r>
              <a:rPr lang="en-US" altLang="en-US"/>
              <a:t>attract each other</a:t>
            </a:r>
          </a:p>
          <a:p>
            <a:pPr>
              <a:spcBef>
                <a:spcPct val="80000"/>
              </a:spcBef>
            </a:pPr>
            <a:r>
              <a:rPr lang="en-US" altLang="en-US"/>
              <a:t>Gas behavior is most ideal…</a:t>
            </a:r>
          </a:p>
          <a:p>
            <a:pPr lvl="1"/>
            <a:r>
              <a:rPr lang="en-US" altLang="en-US"/>
              <a:t>at low pressures</a:t>
            </a:r>
          </a:p>
          <a:p>
            <a:pPr lvl="1"/>
            <a:r>
              <a:rPr lang="en-US" altLang="en-US"/>
              <a:t>at high temperatures</a:t>
            </a:r>
          </a:p>
          <a:p>
            <a:pPr lvl="1"/>
            <a:r>
              <a:rPr lang="en-US" altLang="en-US"/>
              <a:t>in nonpolar atoms/molecules</a:t>
            </a:r>
          </a:p>
        </p:txBody>
      </p:sp>
    </p:spTree>
    <p:extLst>
      <p:ext uri="{BB962C8B-B14F-4D97-AF65-F5344CB8AC3E}">
        <p14:creationId xmlns:p14="http://schemas.microsoft.com/office/powerpoint/2010/main" val="2658506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3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8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C. Characteristics of Gases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055688"/>
            <a:ext cx="7772400" cy="1173162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ct val="40000"/>
              </a:spcBef>
            </a:pPr>
            <a:r>
              <a:rPr lang="en-US" altLang="en-US"/>
              <a:t>Gases expand to fill any container.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random motion, no attraction</a:t>
            </a:r>
          </a:p>
          <a:p>
            <a:pPr>
              <a:spcBef>
                <a:spcPct val="40000"/>
              </a:spcBef>
            </a:pPr>
            <a:r>
              <a:rPr lang="en-US" altLang="en-US"/>
              <a:t>Gases are fluids (like liquids).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no attraction</a:t>
            </a:r>
          </a:p>
          <a:p>
            <a:pPr>
              <a:spcBef>
                <a:spcPct val="40000"/>
              </a:spcBef>
            </a:pPr>
            <a:r>
              <a:rPr lang="en-US" altLang="en-US"/>
              <a:t>Gases have very low densities.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no volume = lots of empty space</a:t>
            </a:r>
          </a:p>
        </p:txBody>
      </p:sp>
      <p:grpSp>
        <p:nvGrpSpPr>
          <p:cNvPr id="6160" name="Group 16"/>
          <p:cNvGrpSpPr>
            <a:grpSpLocks/>
          </p:cNvGrpSpPr>
          <p:nvPr/>
        </p:nvGrpSpPr>
        <p:grpSpPr bwMode="auto">
          <a:xfrm>
            <a:off x="3003550" y="5083175"/>
            <a:ext cx="3638550" cy="1463675"/>
            <a:chOff x="989" y="3480"/>
            <a:chExt cx="2070" cy="725"/>
          </a:xfrm>
        </p:grpSpPr>
        <p:graphicFrame>
          <p:nvGraphicFramePr>
            <p:cNvPr id="6157" name="Object 13"/>
            <p:cNvGraphicFramePr>
              <a:graphicFrameLocks noChangeAspect="1"/>
            </p:cNvGraphicFramePr>
            <p:nvPr/>
          </p:nvGraphicFramePr>
          <p:xfrm>
            <a:off x="2450" y="3480"/>
            <a:ext cx="609" cy="7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Photo Editor Photo" r:id="rId3" imgW="1305107" imgH="1809524" progId="MSPhotoEd.3">
                    <p:embed/>
                  </p:oleObj>
                </mc:Choice>
                <mc:Fallback>
                  <p:oleObj name="Photo Editor Photo" r:id="rId3" imgW="1305107" imgH="1809524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0" y="3480"/>
                          <a:ext cx="609" cy="724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8" name="Object 14"/>
            <p:cNvGraphicFramePr>
              <a:graphicFrameLocks noChangeAspect="1"/>
            </p:cNvGraphicFramePr>
            <p:nvPr/>
          </p:nvGraphicFramePr>
          <p:xfrm>
            <a:off x="1719" y="3481"/>
            <a:ext cx="604" cy="7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Photo Editor Photo" r:id="rId5" imgW="1295238" imgH="1809524" progId="MSPhotoEd.3">
                    <p:embed/>
                  </p:oleObj>
                </mc:Choice>
                <mc:Fallback>
                  <p:oleObj name="Photo Editor Photo" r:id="rId5" imgW="1295238" imgH="1809524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9" y="3481"/>
                          <a:ext cx="604" cy="724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9" name="Object 15"/>
            <p:cNvGraphicFramePr>
              <a:graphicFrameLocks noChangeAspect="1"/>
            </p:cNvGraphicFramePr>
            <p:nvPr/>
          </p:nvGraphicFramePr>
          <p:xfrm>
            <a:off x="989" y="3480"/>
            <a:ext cx="604" cy="7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Photo Editor Photo" r:id="rId7" imgW="1295238" imgH="1809524" progId="MSPhotoEd.3">
                    <p:embed/>
                  </p:oleObj>
                </mc:Choice>
                <mc:Fallback>
                  <p:oleObj name="Photo Editor Photo" r:id="rId7" imgW="1295238" imgH="1809524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9" y="3480"/>
                          <a:ext cx="604" cy="724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88817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C. Characteristics of Gases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055688"/>
            <a:ext cx="7772400" cy="1173162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40000"/>
              </a:spcBef>
            </a:pPr>
            <a:r>
              <a:rPr lang="en-US" altLang="en-US"/>
              <a:t>Gases can be compressed.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no volume = lots of empty space</a:t>
            </a:r>
          </a:p>
          <a:p>
            <a:pPr>
              <a:spcBef>
                <a:spcPct val="40000"/>
              </a:spcBef>
            </a:pPr>
            <a:r>
              <a:rPr lang="en-US" altLang="en-US"/>
              <a:t>Gases undergo diffusion &amp; effusion.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random motion</a:t>
            </a:r>
          </a:p>
        </p:txBody>
      </p:sp>
      <p:grpSp>
        <p:nvGrpSpPr>
          <p:cNvPr id="103428" name="Group 4"/>
          <p:cNvGrpSpPr>
            <a:grpSpLocks/>
          </p:cNvGrpSpPr>
          <p:nvPr/>
        </p:nvGrpSpPr>
        <p:grpSpPr bwMode="auto">
          <a:xfrm>
            <a:off x="1397000" y="4464050"/>
            <a:ext cx="3178175" cy="1462088"/>
            <a:chOff x="3724" y="3464"/>
            <a:chExt cx="1648" cy="748"/>
          </a:xfrm>
        </p:grpSpPr>
        <p:pic>
          <p:nvPicPr>
            <p:cNvPr id="1034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4" y="3464"/>
              <a:ext cx="760" cy="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4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" y="3465"/>
              <a:ext cx="763" cy="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3440" name="Group 16"/>
          <p:cNvGrpSpPr>
            <a:grpSpLocks/>
          </p:cNvGrpSpPr>
          <p:nvPr/>
        </p:nvGrpSpPr>
        <p:grpSpPr bwMode="auto">
          <a:xfrm>
            <a:off x="5281613" y="3976688"/>
            <a:ext cx="3336925" cy="2438400"/>
            <a:chOff x="3426" y="2614"/>
            <a:chExt cx="1774" cy="1296"/>
          </a:xfrm>
        </p:grpSpPr>
        <p:graphicFrame>
          <p:nvGraphicFramePr>
            <p:cNvPr id="103438" name="Object 14"/>
            <p:cNvGraphicFramePr>
              <a:graphicFrameLocks noChangeAspect="1"/>
            </p:cNvGraphicFramePr>
            <p:nvPr/>
          </p:nvGraphicFramePr>
          <p:xfrm>
            <a:off x="4570" y="2932"/>
            <a:ext cx="630" cy="6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Photo Editor Photo" r:id="rId5" imgW="1000000" imgH="1047619" progId="MSPhotoEd.3">
                    <p:embed/>
                  </p:oleObj>
                </mc:Choice>
                <mc:Fallback>
                  <p:oleObj name="Photo Editor Photo" r:id="rId5" imgW="1000000" imgH="1047619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0" y="2932"/>
                          <a:ext cx="630" cy="660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39" name="Object 15"/>
            <p:cNvGraphicFramePr>
              <a:graphicFrameLocks noChangeAspect="1"/>
            </p:cNvGraphicFramePr>
            <p:nvPr/>
          </p:nvGraphicFramePr>
          <p:xfrm>
            <a:off x="3426" y="2614"/>
            <a:ext cx="900" cy="1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name="Photo Editor Photo" r:id="rId7" imgW="1428949" imgH="2057143" progId="MSPhotoEd.3">
                    <p:embed/>
                  </p:oleObj>
                </mc:Choice>
                <mc:Fallback>
                  <p:oleObj name="Photo Editor Photo" r:id="rId7" imgW="1428949" imgH="2057143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" y="2614"/>
                          <a:ext cx="900" cy="1296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475873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D. Temperature</a:t>
            </a:r>
          </a:p>
        </p:txBody>
      </p:sp>
      <p:grpSp>
        <p:nvGrpSpPr>
          <p:cNvPr id="34895" name="Group 79"/>
          <p:cNvGrpSpPr>
            <a:grpSpLocks/>
          </p:cNvGrpSpPr>
          <p:nvPr/>
        </p:nvGrpSpPr>
        <p:grpSpPr bwMode="auto">
          <a:xfrm>
            <a:off x="1236663" y="2360613"/>
            <a:ext cx="7718425" cy="3138487"/>
            <a:chOff x="779" y="1582"/>
            <a:chExt cx="4862" cy="1977"/>
          </a:xfrm>
        </p:grpSpPr>
        <p:grpSp>
          <p:nvGrpSpPr>
            <p:cNvPr id="34885" name="Group 69"/>
            <p:cNvGrpSpPr>
              <a:grpSpLocks/>
            </p:cNvGrpSpPr>
            <p:nvPr/>
          </p:nvGrpSpPr>
          <p:grpSpPr bwMode="auto">
            <a:xfrm>
              <a:off x="1249" y="1703"/>
              <a:ext cx="3997" cy="161"/>
              <a:chOff x="1344" y="2159"/>
              <a:chExt cx="3997" cy="161"/>
            </a:xfrm>
          </p:grpSpPr>
          <p:sp>
            <p:nvSpPr>
              <p:cNvPr id="34853" name="Line 37"/>
              <p:cNvSpPr>
                <a:spLocks noChangeShapeType="1"/>
              </p:cNvSpPr>
              <p:nvPr/>
            </p:nvSpPr>
            <p:spPr bwMode="auto">
              <a:xfrm>
                <a:off x="1344" y="2239"/>
                <a:ext cx="3992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4" name="Line 38"/>
              <p:cNvSpPr>
                <a:spLocks noChangeShapeType="1"/>
              </p:cNvSpPr>
              <p:nvPr/>
            </p:nvSpPr>
            <p:spPr bwMode="auto">
              <a:xfrm>
                <a:off x="1345" y="2159"/>
                <a:ext cx="0" cy="161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5" name="Line 39"/>
              <p:cNvSpPr>
                <a:spLocks noChangeShapeType="1"/>
              </p:cNvSpPr>
              <p:nvPr/>
            </p:nvSpPr>
            <p:spPr bwMode="auto">
              <a:xfrm>
                <a:off x="3710" y="2159"/>
                <a:ext cx="0" cy="161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6" name="Line 40"/>
              <p:cNvSpPr>
                <a:spLocks noChangeShapeType="1"/>
              </p:cNvSpPr>
              <p:nvPr/>
            </p:nvSpPr>
            <p:spPr bwMode="auto">
              <a:xfrm>
                <a:off x="5341" y="2159"/>
                <a:ext cx="0" cy="161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69" name="Text Box 53"/>
            <p:cNvSpPr txBox="1">
              <a:spLocks noChangeArrowheads="1"/>
            </p:cNvSpPr>
            <p:nvPr/>
          </p:nvSpPr>
          <p:spPr bwMode="auto">
            <a:xfrm>
              <a:off x="817" y="1582"/>
              <a:ext cx="42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3600">
                  <a:solidFill>
                    <a:schemeClr val="tx2"/>
                  </a:solidFill>
                  <a:latin typeface="Arial" charset="0"/>
                </a:rPr>
                <a:t>ºF</a:t>
              </a:r>
            </a:p>
          </p:txBody>
        </p:sp>
        <p:grpSp>
          <p:nvGrpSpPr>
            <p:cNvPr id="34858" name="Group 42"/>
            <p:cNvGrpSpPr>
              <a:grpSpLocks/>
            </p:cNvGrpSpPr>
            <p:nvPr/>
          </p:nvGrpSpPr>
          <p:grpSpPr bwMode="auto">
            <a:xfrm>
              <a:off x="1249" y="2359"/>
              <a:ext cx="3997" cy="161"/>
              <a:chOff x="1206" y="2474"/>
              <a:chExt cx="3997" cy="161"/>
            </a:xfrm>
          </p:grpSpPr>
          <p:sp>
            <p:nvSpPr>
              <p:cNvPr id="34859" name="Line 43"/>
              <p:cNvSpPr>
                <a:spLocks noChangeShapeType="1"/>
              </p:cNvSpPr>
              <p:nvPr/>
            </p:nvSpPr>
            <p:spPr bwMode="auto">
              <a:xfrm>
                <a:off x="1206" y="2554"/>
                <a:ext cx="3992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0" name="Line 44"/>
              <p:cNvSpPr>
                <a:spLocks noChangeShapeType="1"/>
              </p:cNvSpPr>
              <p:nvPr/>
            </p:nvSpPr>
            <p:spPr bwMode="auto">
              <a:xfrm>
                <a:off x="1207" y="2474"/>
                <a:ext cx="0" cy="161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1" name="Line 45"/>
              <p:cNvSpPr>
                <a:spLocks noChangeShapeType="1"/>
              </p:cNvSpPr>
              <p:nvPr/>
            </p:nvSpPr>
            <p:spPr bwMode="auto">
              <a:xfrm>
                <a:off x="3572" y="2474"/>
                <a:ext cx="0" cy="161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2" name="Line 46"/>
              <p:cNvSpPr>
                <a:spLocks noChangeShapeType="1"/>
              </p:cNvSpPr>
              <p:nvPr/>
            </p:nvSpPr>
            <p:spPr bwMode="auto">
              <a:xfrm>
                <a:off x="5203" y="2474"/>
                <a:ext cx="0" cy="161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70" name="Text Box 54"/>
            <p:cNvSpPr txBox="1">
              <a:spLocks noChangeArrowheads="1"/>
            </p:cNvSpPr>
            <p:nvPr/>
          </p:nvSpPr>
          <p:spPr bwMode="auto">
            <a:xfrm>
              <a:off x="779" y="2241"/>
              <a:ext cx="46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3600">
                  <a:solidFill>
                    <a:schemeClr val="accent1"/>
                  </a:solidFill>
                  <a:latin typeface="Arial" charset="0"/>
                </a:rPr>
                <a:t>ºC</a:t>
              </a:r>
            </a:p>
          </p:txBody>
        </p:sp>
        <p:grpSp>
          <p:nvGrpSpPr>
            <p:cNvPr id="34863" name="Group 47"/>
            <p:cNvGrpSpPr>
              <a:grpSpLocks/>
            </p:cNvGrpSpPr>
            <p:nvPr/>
          </p:nvGrpSpPr>
          <p:grpSpPr bwMode="auto">
            <a:xfrm>
              <a:off x="1249" y="3013"/>
              <a:ext cx="3997" cy="161"/>
              <a:chOff x="1206" y="2474"/>
              <a:chExt cx="3997" cy="161"/>
            </a:xfrm>
          </p:grpSpPr>
          <p:sp>
            <p:nvSpPr>
              <p:cNvPr id="34864" name="Line 48"/>
              <p:cNvSpPr>
                <a:spLocks noChangeShapeType="1"/>
              </p:cNvSpPr>
              <p:nvPr/>
            </p:nvSpPr>
            <p:spPr bwMode="auto">
              <a:xfrm>
                <a:off x="1206" y="2554"/>
                <a:ext cx="3992" cy="0"/>
              </a:xfrm>
              <a:prstGeom prst="line">
                <a:avLst/>
              </a:prstGeom>
              <a:noFill/>
              <a:ln w="3810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5" name="Line 49"/>
              <p:cNvSpPr>
                <a:spLocks noChangeShapeType="1"/>
              </p:cNvSpPr>
              <p:nvPr/>
            </p:nvSpPr>
            <p:spPr bwMode="auto">
              <a:xfrm>
                <a:off x="1207" y="2474"/>
                <a:ext cx="0" cy="161"/>
              </a:xfrm>
              <a:prstGeom prst="line">
                <a:avLst/>
              </a:prstGeom>
              <a:noFill/>
              <a:ln w="3810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6" name="Line 50"/>
              <p:cNvSpPr>
                <a:spLocks noChangeShapeType="1"/>
              </p:cNvSpPr>
              <p:nvPr/>
            </p:nvSpPr>
            <p:spPr bwMode="auto">
              <a:xfrm>
                <a:off x="3572" y="2474"/>
                <a:ext cx="0" cy="161"/>
              </a:xfrm>
              <a:prstGeom prst="line">
                <a:avLst/>
              </a:prstGeom>
              <a:noFill/>
              <a:ln w="3810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7" name="Line 51"/>
              <p:cNvSpPr>
                <a:spLocks noChangeShapeType="1"/>
              </p:cNvSpPr>
              <p:nvPr/>
            </p:nvSpPr>
            <p:spPr bwMode="auto">
              <a:xfrm>
                <a:off x="5203" y="2474"/>
                <a:ext cx="0" cy="161"/>
              </a:xfrm>
              <a:prstGeom prst="line">
                <a:avLst/>
              </a:prstGeom>
              <a:noFill/>
              <a:ln w="38100">
                <a:solidFill>
                  <a:srgbClr val="FFFF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71" name="Text Box 55"/>
            <p:cNvSpPr txBox="1">
              <a:spLocks noChangeArrowheads="1"/>
            </p:cNvSpPr>
            <p:nvPr/>
          </p:nvSpPr>
          <p:spPr bwMode="auto">
            <a:xfrm>
              <a:off x="902" y="2884"/>
              <a:ext cx="33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3600">
                  <a:solidFill>
                    <a:srgbClr val="FFFF99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34876" name="Text Box 60"/>
            <p:cNvSpPr txBox="1">
              <a:spLocks noChangeArrowheads="1"/>
            </p:cNvSpPr>
            <p:nvPr/>
          </p:nvSpPr>
          <p:spPr bwMode="auto">
            <a:xfrm>
              <a:off x="867" y="183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chemeClr val="tx2"/>
                  </a:solidFill>
                  <a:latin typeface="Arial" charset="0"/>
                </a:rPr>
                <a:t>-459</a:t>
              </a:r>
            </a:p>
          </p:txBody>
        </p:sp>
        <p:sp>
          <p:nvSpPr>
            <p:cNvPr id="34877" name="Text Box 61"/>
            <p:cNvSpPr txBox="1">
              <a:spLocks noChangeArrowheads="1"/>
            </p:cNvSpPr>
            <p:nvPr/>
          </p:nvSpPr>
          <p:spPr bwMode="auto">
            <a:xfrm>
              <a:off x="3224" y="183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chemeClr val="tx2"/>
                  </a:solidFill>
                  <a:latin typeface="Arial" charset="0"/>
                </a:rPr>
                <a:t>32</a:t>
              </a:r>
            </a:p>
          </p:txBody>
        </p:sp>
        <p:sp>
          <p:nvSpPr>
            <p:cNvPr id="34878" name="Text Box 62"/>
            <p:cNvSpPr txBox="1">
              <a:spLocks noChangeArrowheads="1"/>
            </p:cNvSpPr>
            <p:nvPr/>
          </p:nvSpPr>
          <p:spPr bwMode="auto">
            <a:xfrm>
              <a:off x="4858" y="183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chemeClr val="tx2"/>
                  </a:solidFill>
                  <a:latin typeface="Arial" charset="0"/>
                </a:rPr>
                <a:t>212</a:t>
              </a:r>
            </a:p>
          </p:txBody>
        </p:sp>
        <p:sp>
          <p:nvSpPr>
            <p:cNvPr id="34879" name="Text Box 63"/>
            <p:cNvSpPr txBox="1">
              <a:spLocks noChangeArrowheads="1"/>
            </p:cNvSpPr>
            <p:nvPr/>
          </p:nvSpPr>
          <p:spPr bwMode="auto">
            <a:xfrm>
              <a:off x="881" y="249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chemeClr val="accent1"/>
                  </a:solidFill>
                  <a:latin typeface="Arial" charset="0"/>
                </a:rPr>
                <a:t>-273</a:t>
              </a:r>
            </a:p>
          </p:txBody>
        </p:sp>
        <p:sp>
          <p:nvSpPr>
            <p:cNvPr id="34880" name="Text Box 64"/>
            <p:cNvSpPr txBox="1">
              <a:spLocks noChangeArrowheads="1"/>
            </p:cNvSpPr>
            <p:nvPr/>
          </p:nvSpPr>
          <p:spPr bwMode="auto">
            <a:xfrm>
              <a:off x="3238" y="249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chemeClr val="accent1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4881" name="Text Box 65"/>
            <p:cNvSpPr txBox="1">
              <a:spLocks noChangeArrowheads="1"/>
            </p:cNvSpPr>
            <p:nvPr/>
          </p:nvSpPr>
          <p:spPr bwMode="auto">
            <a:xfrm>
              <a:off x="4872" y="249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chemeClr val="accent1"/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34882" name="Text Box 66"/>
            <p:cNvSpPr txBox="1">
              <a:spLocks noChangeArrowheads="1"/>
            </p:cNvSpPr>
            <p:nvPr/>
          </p:nvSpPr>
          <p:spPr bwMode="auto">
            <a:xfrm>
              <a:off x="873" y="315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rgbClr val="FFFF99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4883" name="Text Box 67"/>
            <p:cNvSpPr txBox="1">
              <a:spLocks noChangeArrowheads="1"/>
            </p:cNvSpPr>
            <p:nvPr/>
          </p:nvSpPr>
          <p:spPr bwMode="auto">
            <a:xfrm>
              <a:off x="3230" y="315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rgbClr val="FFFF99"/>
                  </a:solidFill>
                  <a:latin typeface="Arial" charset="0"/>
                </a:rPr>
                <a:t>273</a:t>
              </a:r>
            </a:p>
          </p:txBody>
        </p:sp>
        <p:sp>
          <p:nvSpPr>
            <p:cNvPr id="34884" name="Text Box 68"/>
            <p:cNvSpPr txBox="1">
              <a:spLocks noChangeArrowheads="1"/>
            </p:cNvSpPr>
            <p:nvPr/>
          </p:nvSpPr>
          <p:spPr bwMode="auto">
            <a:xfrm>
              <a:off x="4864" y="3155"/>
              <a:ext cx="7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rgbClr val="FFFF99"/>
                  </a:solidFill>
                  <a:latin typeface="Arial" charset="0"/>
                </a:rPr>
                <a:t>373</a:t>
              </a:r>
            </a:p>
          </p:txBody>
        </p:sp>
      </p:grpSp>
      <p:grpSp>
        <p:nvGrpSpPr>
          <p:cNvPr id="34894" name="Group 78"/>
          <p:cNvGrpSpPr>
            <a:grpSpLocks/>
          </p:cNvGrpSpPr>
          <p:nvPr/>
        </p:nvGrpSpPr>
        <p:grpSpPr bwMode="auto">
          <a:xfrm>
            <a:off x="1393825" y="5753100"/>
            <a:ext cx="7442200" cy="862013"/>
            <a:chOff x="838" y="1484"/>
            <a:chExt cx="4688" cy="543"/>
          </a:xfrm>
        </p:grpSpPr>
        <p:sp>
          <p:nvSpPr>
            <p:cNvPr id="34892" name="AutoShape 76"/>
            <p:cNvSpPr>
              <a:spLocks noChangeArrowheads="1"/>
            </p:cNvSpPr>
            <p:nvPr/>
          </p:nvSpPr>
          <p:spPr bwMode="auto">
            <a:xfrm>
              <a:off x="838" y="1484"/>
              <a:ext cx="4661" cy="5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4888" name="Object 72"/>
            <p:cNvGraphicFramePr>
              <a:graphicFrameLocks noChangeAspect="1"/>
            </p:cNvGraphicFramePr>
            <p:nvPr/>
          </p:nvGraphicFramePr>
          <p:xfrm>
            <a:off x="937" y="1544"/>
            <a:ext cx="1942" cy="4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3" imgW="1168200" imgH="291960" progId="Equation.3">
                    <p:embed/>
                  </p:oleObj>
                </mc:Choice>
                <mc:Fallback>
                  <p:oleObj name="Equation" r:id="rId3" imgW="116820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7" y="1544"/>
                          <a:ext cx="1942" cy="4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FF99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91" name="Text Box 75"/>
            <p:cNvSpPr txBox="1">
              <a:spLocks noChangeArrowheads="1"/>
            </p:cNvSpPr>
            <p:nvPr/>
          </p:nvSpPr>
          <p:spPr bwMode="auto">
            <a:xfrm>
              <a:off x="3396" y="1505"/>
              <a:ext cx="2130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4200">
                  <a:solidFill>
                    <a:srgbClr val="000000"/>
                  </a:solidFill>
                  <a:latin typeface="Arial" charset="0"/>
                </a:rPr>
                <a:t>K = ºC + 273</a:t>
              </a:r>
            </a:p>
          </p:txBody>
        </p:sp>
      </p:grpSp>
      <p:sp>
        <p:nvSpPr>
          <p:cNvPr id="34896" name="Rectangle 80"/>
          <p:cNvSpPr>
            <a:spLocks noGrp="1" noChangeArrowheads="1"/>
          </p:cNvSpPr>
          <p:nvPr>
            <p:ph type="body" idx="1"/>
          </p:nvPr>
        </p:nvSpPr>
        <p:spPr>
          <a:xfrm>
            <a:off x="1219200" y="1055688"/>
            <a:ext cx="7772400" cy="1249362"/>
          </a:xfrm>
        </p:spPr>
        <p:txBody>
          <a:bodyPr/>
          <a:lstStyle/>
          <a:p>
            <a:r>
              <a:rPr lang="en-US" altLang="en-US"/>
              <a:t>Always use absolute temperature (Kelvin) when working with gases.</a:t>
            </a:r>
          </a:p>
        </p:txBody>
      </p:sp>
    </p:spTree>
    <p:extLst>
      <p:ext uri="{BB962C8B-B14F-4D97-AF65-F5344CB8AC3E}">
        <p14:creationId xmlns:p14="http://schemas.microsoft.com/office/powerpoint/2010/main" val="42845581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E. Pressure</a:t>
            </a:r>
          </a:p>
        </p:txBody>
      </p:sp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2073275" y="1576388"/>
            <a:ext cx="5653088" cy="1978025"/>
            <a:chOff x="1170" y="777"/>
            <a:chExt cx="3561" cy="1246"/>
          </a:xfrm>
        </p:grpSpPr>
        <p:sp>
          <p:nvSpPr>
            <p:cNvPr id="56324" name="AutoShape 4"/>
            <p:cNvSpPr>
              <a:spLocks noChangeArrowheads="1"/>
            </p:cNvSpPr>
            <p:nvPr/>
          </p:nvSpPr>
          <p:spPr bwMode="auto">
            <a:xfrm>
              <a:off x="1170" y="777"/>
              <a:ext cx="3561" cy="124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6325" name="Object 5"/>
            <p:cNvGraphicFramePr>
              <a:graphicFrameLocks noChangeAspect="1"/>
            </p:cNvGraphicFramePr>
            <p:nvPr/>
          </p:nvGraphicFramePr>
          <p:xfrm>
            <a:off x="1244" y="797"/>
            <a:ext cx="3367" cy="1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" name="Equation" r:id="rId3" imgW="1143000" imgH="393480" progId="Equation.3">
                    <p:embed/>
                  </p:oleObj>
                </mc:Choice>
                <mc:Fallback>
                  <p:oleObj name="Equation" r:id="rId3" imgW="114300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4" y="797"/>
                          <a:ext cx="3367" cy="11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6326" name="Group 6"/>
          <p:cNvGrpSpPr>
            <a:grpSpLocks/>
          </p:cNvGrpSpPr>
          <p:nvPr/>
        </p:nvGrpSpPr>
        <p:grpSpPr bwMode="auto">
          <a:xfrm>
            <a:off x="3554413" y="3984625"/>
            <a:ext cx="1619250" cy="1346200"/>
            <a:chOff x="1794" y="2316"/>
            <a:chExt cx="1271" cy="1044"/>
          </a:xfrm>
        </p:grpSpPr>
        <p:graphicFrame>
          <p:nvGraphicFramePr>
            <p:cNvPr id="56327" name="Object 7"/>
            <p:cNvGraphicFramePr>
              <a:graphicFrameLocks noChangeAspect="1"/>
            </p:cNvGraphicFramePr>
            <p:nvPr/>
          </p:nvGraphicFramePr>
          <p:xfrm>
            <a:off x="1899" y="2316"/>
            <a:ext cx="1166" cy="8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Clip" r:id="rId5" imgW="1540440" imgH="1134720" progId="MS_ClipArt_Gallery.5">
                    <p:embed/>
                  </p:oleObj>
                </mc:Choice>
                <mc:Fallback>
                  <p:oleObj name="Clip" r:id="rId5" imgW="1540440" imgH="1134720" progId="MS_ClipArt_Gallery.5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9" y="2316"/>
                          <a:ext cx="1166" cy="8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328" name="Object 8"/>
            <p:cNvGraphicFramePr>
              <a:graphicFrameLocks noChangeAspect="1"/>
            </p:cNvGraphicFramePr>
            <p:nvPr/>
          </p:nvGraphicFramePr>
          <p:xfrm>
            <a:off x="1794" y="2501"/>
            <a:ext cx="1166" cy="8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5" name="Clip" r:id="rId7" imgW="1540440" imgH="1134720" progId="MS_ClipArt_Gallery.5">
                    <p:embed/>
                  </p:oleObj>
                </mc:Choice>
                <mc:Fallback>
                  <p:oleObj name="Clip" r:id="rId7" imgW="1540440" imgH="1134720" progId="MS_ClipArt_Gallery.5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4" y="2501"/>
                          <a:ext cx="1166" cy="8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6019800" y="3825875"/>
          <a:ext cx="2887663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lip" r:id="rId8" imgW="4582440" imgH="2414160" progId="MS_ClipArt_Gallery.5">
                  <p:embed/>
                </p:oleObj>
              </mc:Choice>
              <mc:Fallback>
                <p:oleObj name="Clip" r:id="rId8" imgW="4582440" imgH="241416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825875"/>
                        <a:ext cx="2887663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1400175" y="5768975"/>
            <a:ext cx="7345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Arial" charset="0"/>
              </a:rPr>
              <a:t>Which shoes create the most pressure?</a:t>
            </a:r>
          </a:p>
        </p:txBody>
      </p:sp>
      <p:graphicFrame>
        <p:nvGraphicFramePr>
          <p:cNvPr id="56331" name="Object 11"/>
          <p:cNvGraphicFramePr>
            <a:graphicFrameLocks noChangeAspect="1"/>
          </p:cNvGraphicFramePr>
          <p:nvPr/>
        </p:nvGraphicFramePr>
        <p:xfrm>
          <a:off x="1320800" y="4194175"/>
          <a:ext cx="1450975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lip" r:id="rId10" imgW="1787400" imgH="1136520" progId="MS_ClipArt_Gallery.5">
                  <p:embed/>
                </p:oleObj>
              </mc:Choice>
              <mc:Fallback>
                <p:oleObj name="Clip" r:id="rId10" imgW="1787400" imgH="113652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4194175"/>
                        <a:ext cx="1450975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287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E. Pressure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7924800" cy="4419600"/>
          </a:xfrm>
        </p:spPr>
        <p:txBody>
          <a:bodyPr/>
          <a:lstStyle/>
          <a:p>
            <a:r>
              <a:rPr lang="en-US" altLang="en-US" b="1"/>
              <a:t>Barometer</a:t>
            </a:r>
            <a:endParaRPr lang="en-US" altLang="en-US"/>
          </a:p>
          <a:p>
            <a:pPr lvl="1">
              <a:spcBef>
                <a:spcPct val="10000"/>
              </a:spcBef>
            </a:pPr>
            <a:r>
              <a:rPr lang="en-US" altLang="en-US"/>
              <a:t>measures atmospheric pressure</a:t>
            </a:r>
          </a:p>
        </p:txBody>
      </p:sp>
      <p:grpSp>
        <p:nvGrpSpPr>
          <p:cNvPr id="59410" name="Group 18"/>
          <p:cNvGrpSpPr>
            <a:grpSpLocks/>
          </p:cNvGrpSpPr>
          <p:nvPr/>
        </p:nvGrpSpPr>
        <p:grpSpPr bwMode="auto">
          <a:xfrm>
            <a:off x="1773238" y="2306638"/>
            <a:ext cx="2357437" cy="4551362"/>
            <a:chOff x="1264" y="1454"/>
            <a:chExt cx="1485" cy="2867"/>
          </a:xfrm>
        </p:grpSpPr>
        <p:graphicFrame>
          <p:nvGraphicFramePr>
            <p:cNvPr id="59407" name="Object 15"/>
            <p:cNvGraphicFramePr>
              <a:graphicFrameLocks noChangeAspect="1"/>
            </p:cNvGraphicFramePr>
            <p:nvPr/>
          </p:nvGraphicFramePr>
          <p:xfrm>
            <a:off x="1325" y="1454"/>
            <a:ext cx="1363" cy="26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Photo Editor Photo" r:id="rId3" imgW="1838095" imgH="3543795" progId="MSPhotoEd.3">
                    <p:embed/>
                  </p:oleObj>
                </mc:Choice>
                <mc:Fallback>
                  <p:oleObj name="Photo Editor Photo" r:id="rId3" imgW="1838095" imgH="354379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5" y="1454"/>
                          <a:ext cx="1363" cy="2627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409" name="Text Box 17"/>
            <p:cNvSpPr txBox="1">
              <a:spLocks noChangeArrowheads="1"/>
            </p:cNvSpPr>
            <p:nvPr/>
          </p:nvSpPr>
          <p:spPr bwMode="auto">
            <a:xfrm>
              <a:off x="1264" y="4071"/>
              <a:ext cx="14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solidFill>
                    <a:schemeClr val="accent1"/>
                  </a:solidFill>
                  <a:latin typeface="Arial" charset="0"/>
                </a:rPr>
                <a:t>Mercury Barometer</a:t>
              </a:r>
              <a:endParaRPr lang="en-US" altLang="en-US" sz="2000">
                <a:latin typeface="Arial" charset="0"/>
              </a:endParaRPr>
            </a:p>
          </p:txBody>
        </p:sp>
      </p:grpSp>
      <p:grpSp>
        <p:nvGrpSpPr>
          <p:cNvPr id="59412" name="Group 20"/>
          <p:cNvGrpSpPr>
            <a:grpSpLocks/>
          </p:cNvGrpSpPr>
          <p:nvPr/>
        </p:nvGrpSpPr>
        <p:grpSpPr bwMode="auto">
          <a:xfrm>
            <a:off x="4760913" y="2719388"/>
            <a:ext cx="3784600" cy="3232150"/>
            <a:chOff x="3056" y="1713"/>
            <a:chExt cx="2384" cy="2036"/>
          </a:xfrm>
        </p:grpSpPr>
        <p:pic>
          <p:nvPicPr>
            <p:cNvPr id="59408" name="Picture 16" descr="barometer - aneroi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6" y="1713"/>
              <a:ext cx="2384" cy="1793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411" name="Rectangle 19"/>
            <p:cNvSpPr>
              <a:spLocks noChangeArrowheads="1"/>
            </p:cNvSpPr>
            <p:nvPr/>
          </p:nvSpPr>
          <p:spPr bwMode="auto">
            <a:xfrm>
              <a:off x="3519" y="3499"/>
              <a:ext cx="14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solidFill>
                    <a:schemeClr val="accent1"/>
                  </a:solidFill>
                  <a:latin typeface="Arial" charset="0"/>
                </a:rPr>
                <a:t>Aneroid Barometer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0676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94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6" grpId="0" build="p" autoUpdateAnimBg="0" advAuto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291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Photo Editor Photo</vt:lpstr>
      <vt:lpstr>Equation</vt:lpstr>
      <vt:lpstr>Clip</vt:lpstr>
      <vt:lpstr>Chapter 7-1, 7-2</vt:lpstr>
      <vt:lpstr>A. Kinetic Molecular Theory</vt:lpstr>
      <vt:lpstr>A. Kinetic Molecular Theory</vt:lpstr>
      <vt:lpstr>B. Real Gases</vt:lpstr>
      <vt:lpstr>C. Characteristics of Gases</vt:lpstr>
      <vt:lpstr>C. Characteristics of Gases</vt:lpstr>
      <vt:lpstr>D. Temperature</vt:lpstr>
      <vt:lpstr>E. Pressure</vt:lpstr>
      <vt:lpstr>E. Pressure</vt:lpstr>
      <vt:lpstr>E. Pressure</vt:lpstr>
      <vt:lpstr>E. Pressure</vt:lpstr>
      <vt:lpstr>F. STP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Rob Holopirek</dc:creator>
  <cp:lastModifiedBy>Rob Holopirek</cp:lastModifiedBy>
  <cp:revision>2</cp:revision>
  <dcterms:created xsi:type="dcterms:W3CDTF">2018-02-09T19:51:12Z</dcterms:created>
  <dcterms:modified xsi:type="dcterms:W3CDTF">2018-02-09T19:55:01Z</dcterms:modified>
</cp:coreProperties>
</file>