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8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0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6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2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2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8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5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8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8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0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3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F102F-FC11-44AF-91A8-CF760B0152A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1B376-AF32-4419-BA1B-6259CA7E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6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My%20Documents\Christy's%20Stuff\Teaching%20Stuff\Media\Boyle's%20Law%20-%20belljar.av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video" Target="file:///C:\My%20Documents\Christy's%20Stuff\Teaching%20Stuff\00-01%20School%20Year\I%20P%20C\Lessons\Matter\Solid,%20Liquids,%20&amp;%20Gases\Charles'%20Law%20-%20cold.avi" TargetMode="External"/><Relationship Id="rId1" Type="http://schemas.openxmlformats.org/officeDocument/2006/relationships/video" Target="file:///C:\My%20Documents\Christy's%20Stuff\Teaching%20Stuff\00-01%20School%20Year\I%20P%20C\Lessons\Matter\Solid,%20Liquids,%20&amp;%20Gases\Charles'%20Law%20-%20warm.avi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png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Chapter 7-3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39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4846638" y="1570038"/>
            <a:ext cx="1631950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chemeClr val="tx2"/>
                </a:solidFill>
              </a:rPr>
              <a:t>= k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3182938" y="1570038"/>
            <a:ext cx="1631950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chemeClr val="tx2"/>
                </a:solidFill>
              </a:rPr>
              <a:t>PV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3182938" y="984250"/>
            <a:ext cx="1631950" cy="241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chemeClr val="tx2"/>
                </a:solidFill>
              </a:rPr>
              <a:t>P</a:t>
            </a:r>
          </a:p>
          <a:p>
            <a:pPr algn="ctr">
              <a:spcBef>
                <a:spcPct val="10000"/>
              </a:spcBef>
              <a:buFont typeface="Monotype Sorts" pitchFamily="-48" charset="2"/>
              <a:buNone/>
            </a:pPr>
            <a:r>
              <a:rPr lang="en-US" altLang="en-US" sz="6400" b="1">
                <a:solidFill>
                  <a:schemeClr val="tx2"/>
                </a:solidFill>
              </a:rPr>
              <a:t>T</a:t>
            </a: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3182938" y="984250"/>
            <a:ext cx="1631950" cy="241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chemeClr val="tx2"/>
                </a:solidFill>
              </a:rPr>
              <a:t>V</a:t>
            </a:r>
          </a:p>
          <a:p>
            <a:pPr algn="ctr">
              <a:spcBef>
                <a:spcPct val="10000"/>
              </a:spcBef>
              <a:buFont typeface="Monotype Sorts" pitchFamily="-48" charset="2"/>
              <a:buNone/>
            </a:pPr>
            <a:r>
              <a:rPr lang="en-US" altLang="en-US" sz="6400" b="1">
                <a:solidFill>
                  <a:schemeClr val="tx2"/>
                </a:solidFill>
              </a:rPr>
              <a:t>T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3175000" y="990600"/>
            <a:ext cx="1631950" cy="241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chemeClr val="tx2"/>
                </a:solidFill>
              </a:rPr>
              <a:t>PV</a:t>
            </a:r>
          </a:p>
          <a:p>
            <a:pPr algn="ctr">
              <a:spcBef>
                <a:spcPct val="10000"/>
              </a:spcBef>
              <a:buFont typeface="Monotype Sorts" pitchFamily="-48" charset="2"/>
              <a:buNone/>
            </a:pPr>
            <a:r>
              <a:rPr lang="en-US" altLang="en-US" sz="6400" b="1">
                <a:solidFill>
                  <a:schemeClr val="tx2"/>
                </a:solidFill>
              </a:rPr>
              <a:t>T</a:t>
            </a:r>
          </a:p>
        </p:txBody>
      </p:sp>
      <p:sp>
        <p:nvSpPr>
          <p:cNvPr id="931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D. Combined Gas Law</a:t>
            </a:r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>
            <a:off x="3260725" y="2076450"/>
            <a:ext cx="1476375" cy="1588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209" name="Group 25"/>
          <p:cNvGrpSpPr>
            <a:grpSpLocks/>
          </p:cNvGrpSpPr>
          <p:nvPr/>
        </p:nvGrpSpPr>
        <p:grpSpPr bwMode="auto">
          <a:xfrm>
            <a:off x="2959100" y="2981325"/>
            <a:ext cx="4748213" cy="2417763"/>
            <a:chOff x="1608" y="1878"/>
            <a:chExt cx="2991" cy="1523"/>
          </a:xfrm>
        </p:grpSpPr>
        <p:sp>
          <p:nvSpPr>
            <p:cNvPr id="11277" name="Rectangle 18"/>
            <p:cNvSpPr>
              <a:spLocks noChangeArrowheads="1"/>
            </p:cNvSpPr>
            <p:nvPr/>
          </p:nvSpPr>
          <p:spPr bwMode="auto">
            <a:xfrm>
              <a:off x="1608" y="1878"/>
              <a:ext cx="1259" cy="1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17597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-48" charset="2"/>
                <a:buChar char="b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•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257300" indent="-3429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Ø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9pPr>
            </a:lstStyle>
            <a:p>
              <a:pPr algn="ctr">
                <a:buFont typeface="Monotype Sorts" pitchFamily="-48" charset="2"/>
                <a:buNone/>
              </a:pPr>
              <a:r>
                <a:rPr lang="en-US" altLang="en-US" sz="6400" b="1">
                  <a:solidFill>
                    <a:schemeClr val="accent1"/>
                  </a:solidFill>
                </a:rPr>
                <a:t>P</a:t>
              </a:r>
              <a:r>
                <a:rPr lang="en-US" altLang="en-US" sz="6400" b="1" baseline="-25000">
                  <a:solidFill>
                    <a:schemeClr val="accent1"/>
                  </a:solidFill>
                </a:rPr>
                <a:t>1</a:t>
              </a:r>
              <a:r>
                <a:rPr lang="en-US" altLang="en-US" sz="6400" b="1">
                  <a:solidFill>
                    <a:schemeClr val="accent1"/>
                  </a:solidFill>
                </a:rPr>
                <a:t>V</a:t>
              </a:r>
              <a:r>
                <a:rPr lang="en-US" altLang="en-US" sz="6400" b="1" baseline="-25000">
                  <a:solidFill>
                    <a:schemeClr val="accent1"/>
                  </a:solidFill>
                </a:rPr>
                <a:t>1</a:t>
              </a:r>
              <a:endParaRPr lang="en-US" altLang="en-US" sz="6400" b="1">
                <a:solidFill>
                  <a:schemeClr val="accent1"/>
                </a:solidFill>
              </a:endParaRPr>
            </a:p>
            <a:p>
              <a:pPr algn="ctr">
                <a:spcBef>
                  <a:spcPct val="30000"/>
                </a:spcBef>
                <a:buFont typeface="Monotype Sorts" pitchFamily="-48" charset="2"/>
                <a:buNone/>
              </a:pPr>
              <a:r>
                <a:rPr lang="en-US" altLang="en-US" sz="6400" b="1">
                  <a:solidFill>
                    <a:schemeClr val="accent1"/>
                  </a:solidFill>
                </a:rPr>
                <a:t>T</a:t>
              </a:r>
              <a:r>
                <a:rPr lang="en-US" altLang="en-US" sz="6400" b="1" baseline="-25000">
                  <a:solidFill>
                    <a:schemeClr val="accent1"/>
                  </a:solidFill>
                </a:rPr>
                <a:t>1</a:t>
              </a:r>
              <a:endParaRPr lang="en-US" altLang="en-US" sz="6400" b="1">
                <a:solidFill>
                  <a:schemeClr val="accent1"/>
                </a:solidFill>
              </a:endParaRPr>
            </a:p>
          </p:txBody>
        </p:sp>
        <p:sp>
          <p:nvSpPr>
            <p:cNvPr id="11278" name="Line 19"/>
            <p:cNvSpPr>
              <a:spLocks noChangeShapeType="1"/>
            </p:cNvSpPr>
            <p:nvPr/>
          </p:nvSpPr>
          <p:spPr bwMode="auto">
            <a:xfrm flipV="1">
              <a:off x="1630" y="2686"/>
              <a:ext cx="1177" cy="7"/>
            </a:xfrm>
            <a:prstGeom prst="line">
              <a:avLst/>
            </a:prstGeom>
            <a:noFill/>
            <a:ln w="1270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20"/>
            <p:cNvSpPr>
              <a:spLocks noChangeArrowheads="1"/>
            </p:cNvSpPr>
            <p:nvPr/>
          </p:nvSpPr>
          <p:spPr bwMode="auto">
            <a:xfrm>
              <a:off x="2587" y="2358"/>
              <a:ext cx="1028" cy="8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17597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-48" charset="2"/>
                <a:buChar char="b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•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257300" indent="-3429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Ø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9pPr>
            </a:lstStyle>
            <a:p>
              <a:pPr algn="ctr">
                <a:buFont typeface="Monotype Sorts" pitchFamily="-48" charset="2"/>
                <a:buNone/>
              </a:pPr>
              <a:r>
                <a:rPr lang="en-US" altLang="en-US" sz="6400" b="1">
                  <a:solidFill>
                    <a:schemeClr val="accent1"/>
                  </a:solidFill>
                </a:rPr>
                <a:t>=</a:t>
              </a:r>
            </a:p>
          </p:txBody>
        </p:sp>
        <p:sp>
          <p:nvSpPr>
            <p:cNvPr id="11280" name="Rectangle 21"/>
            <p:cNvSpPr>
              <a:spLocks noChangeArrowheads="1"/>
            </p:cNvSpPr>
            <p:nvPr/>
          </p:nvSpPr>
          <p:spPr bwMode="auto">
            <a:xfrm>
              <a:off x="3365" y="1878"/>
              <a:ext cx="1234" cy="1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17597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-48" charset="2"/>
                <a:buChar char="b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•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257300" indent="-3429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Ø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9pPr>
            </a:lstStyle>
            <a:p>
              <a:pPr algn="ctr">
                <a:buFont typeface="Monotype Sorts" pitchFamily="-48" charset="2"/>
                <a:buNone/>
              </a:pPr>
              <a:r>
                <a:rPr lang="en-US" altLang="en-US" sz="6400" b="1">
                  <a:solidFill>
                    <a:schemeClr val="accent1"/>
                  </a:solidFill>
                </a:rPr>
                <a:t>P</a:t>
              </a:r>
              <a:r>
                <a:rPr lang="en-US" altLang="en-US" sz="6400" b="1" baseline="-25000">
                  <a:solidFill>
                    <a:schemeClr val="accent1"/>
                  </a:solidFill>
                </a:rPr>
                <a:t>2</a:t>
              </a:r>
              <a:r>
                <a:rPr lang="en-US" altLang="en-US" sz="6400" b="1">
                  <a:solidFill>
                    <a:schemeClr val="accent1"/>
                  </a:solidFill>
                </a:rPr>
                <a:t>V</a:t>
              </a:r>
              <a:r>
                <a:rPr lang="en-US" altLang="en-US" sz="6400" b="1" baseline="-25000">
                  <a:solidFill>
                    <a:schemeClr val="accent1"/>
                  </a:solidFill>
                </a:rPr>
                <a:t>2</a:t>
              </a:r>
              <a:endParaRPr lang="en-US" altLang="en-US" sz="6400" b="1">
                <a:solidFill>
                  <a:schemeClr val="accent1"/>
                </a:solidFill>
              </a:endParaRPr>
            </a:p>
            <a:p>
              <a:pPr algn="ctr">
                <a:spcBef>
                  <a:spcPct val="30000"/>
                </a:spcBef>
                <a:buFont typeface="Monotype Sorts" pitchFamily="-48" charset="2"/>
                <a:buNone/>
              </a:pPr>
              <a:r>
                <a:rPr lang="en-US" altLang="en-US" sz="6400" b="1">
                  <a:solidFill>
                    <a:schemeClr val="accent1"/>
                  </a:solidFill>
                </a:rPr>
                <a:t>T</a:t>
              </a:r>
              <a:r>
                <a:rPr lang="en-US" altLang="en-US" sz="6400" b="1" baseline="-25000">
                  <a:solidFill>
                    <a:schemeClr val="accent1"/>
                  </a:solidFill>
                </a:rPr>
                <a:t>2</a:t>
              </a:r>
              <a:endParaRPr lang="en-US" altLang="en-US" sz="6400" b="1">
                <a:solidFill>
                  <a:schemeClr val="accent1"/>
                </a:solidFill>
              </a:endParaRPr>
            </a:p>
          </p:txBody>
        </p:sp>
        <p:sp>
          <p:nvSpPr>
            <p:cNvPr id="11281" name="Line 23"/>
            <p:cNvSpPr>
              <a:spLocks noChangeShapeType="1"/>
            </p:cNvSpPr>
            <p:nvPr/>
          </p:nvSpPr>
          <p:spPr bwMode="auto">
            <a:xfrm flipV="1">
              <a:off x="3394" y="2691"/>
              <a:ext cx="1177" cy="7"/>
            </a:xfrm>
            <a:prstGeom prst="line">
              <a:avLst/>
            </a:prstGeom>
            <a:noFill/>
            <a:ln w="1270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208" name="Rectangle 24"/>
          <p:cNvSpPr>
            <a:spLocks noChangeArrowheads="1"/>
          </p:cNvSpPr>
          <p:nvPr/>
        </p:nvSpPr>
        <p:spPr bwMode="auto">
          <a:xfrm>
            <a:off x="1804988" y="5470525"/>
            <a:ext cx="7046912" cy="120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rgbClr val="FFFF99"/>
                </a:solidFill>
              </a:rPr>
              <a:t>P</a:t>
            </a:r>
            <a:r>
              <a:rPr lang="en-US" altLang="en-US" sz="6400" b="1" baseline="-25000">
                <a:solidFill>
                  <a:srgbClr val="FFFF99"/>
                </a:solidFill>
              </a:rPr>
              <a:t>1</a:t>
            </a:r>
            <a:r>
              <a:rPr lang="en-US" altLang="en-US" sz="6400" b="1">
                <a:solidFill>
                  <a:srgbClr val="FFFF99"/>
                </a:solidFill>
              </a:rPr>
              <a:t>V</a:t>
            </a:r>
            <a:r>
              <a:rPr lang="en-US" altLang="en-US" sz="6400" b="1" baseline="-25000">
                <a:solidFill>
                  <a:srgbClr val="FFFF99"/>
                </a:solidFill>
              </a:rPr>
              <a:t>1</a:t>
            </a:r>
            <a:r>
              <a:rPr lang="en-US" altLang="en-US" sz="6400" b="1">
                <a:solidFill>
                  <a:srgbClr val="FFFF99"/>
                </a:solidFill>
              </a:rPr>
              <a:t>T</a:t>
            </a:r>
            <a:r>
              <a:rPr lang="en-US" altLang="en-US" sz="6400" b="1" baseline="-25000">
                <a:solidFill>
                  <a:srgbClr val="FFFF99"/>
                </a:solidFill>
              </a:rPr>
              <a:t>2 </a:t>
            </a:r>
            <a:r>
              <a:rPr lang="en-US" altLang="en-US" sz="6400" b="1">
                <a:solidFill>
                  <a:srgbClr val="FFFF99"/>
                </a:solidFill>
              </a:rPr>
              <a:t>=</a:t>
            </a:r>
            <a:r>
              <a:rPr lang="en-US" altLang="en-US" sz="6400" b="1" baseline="-25000">
                <a:solidFill>
                  <a:srgbClr val="FFFF99"/>
                </a:solidFill>
              </a:rPr>
              <a:t> </a:t>
            </a:r>
            <a:r>
              <a:rPr lang="en-US" altLang="en-US" sz="6400" b="1">
                <a:solidFill>
                  <a:srgbClr val="FFFF99"/>
                </a:solidFill>
              </a:rPr>
              <a:t>P</a:t>
            </a:r>
            <a:r>
              <a:rPr lang="en-US" altLang="en-US" sz="6400" b="1" baseline="-25000">
                <a:solidFill>
                  <a:srgbClr val="FFFF99"/>
                </a:solidFill>
              </a:rPr>
              <a:t>2</a:t>
            </a:r>
            <a:r>
              <a:rPr lang="en-US" altLang="en-US" sz="6400" b="1">
                <a:solidFill>
                  <a:srgbClr val="FFFF99"/>
                </a:solidFill>
              </a:rPr>
              <a:t>V</a:t>
            </a:r>
            <a:r>
              <a:rPr lang="en-US" altLang="en-US" sz="6400" b="1" baseline="-25000">
                <a:solidFill>
                  <a:srgbClr val="FFFF99"/>
                </a:solidFill>
              </a:rPr>
              <a:t>2</a:t>
            </a:r>
            <a:r>
              <a:rPr lang="en-US" altLang="en-US" sz="6400" b="1">
                <a:solidFill>
                  <a:srgbClr val="FFFF99"/>
                </a:solidFill>
              </a:rPr>
              <a:t>T</a:t>
            </a:r>
            <a:r>
              <a:rPr lang="en-US" altLang="en-US" sz="6400" b="1" baseline="-25000">
                <a:solidFill>
                  <a:srgbClr val="FFFF99"/>
                </a:solidFill>
              </a:rPr>
              <a:t>1</a:t>
            </a:r>
            <a:endParaRPr lang="en-US" altLang="en-US" sz="6400" b="1">
              <a:solidFill>
                <a:srgbClr val="FFFF99"/>
              </a:solidFill>
            </a:endParaRPr>
          </a:p>
        </p:txBody>
      </p:sp>
      <p:sp>
        <p:nvSpPr>
          <p:cNvPr id="93210" name="AutoShape 26"/>
          <p:cNvSpPr>
            <a:spLocks noChangeArrowheads="1"/>
          </p:cNvSpPr>
          <p:nvPr/>
        </p:nvSpPr>
        <p:spPr bwMode="auto">
          <a:xfrm>
            <a:off x="1422400" y="1958975"/>
            <a:ext cx="874713" cy="1995488"/>
          </a:xfrm>
          <a:prstGeom prst="curvedRightArrow">
            <a:avLst>
              <a:gd name="adj1" fmla="val 20785"/>
              <a:gd name="adj2" fmla="val 66411"/>
              <a:gd name="adj3" fmla="val 33333"/>
            </a:avLst>
          </a:prstGeom>
          <a:gradFill rotWithShape="0"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3211" name="AutoShape 27"/>
          <p:cNvSpPr>
            <a:spLocks noChangeArrowheads="1"/>
          </p:cNvSpPr>
          <p:nvPr/>
        </p:nvSpPr>
        <p:spPr bwMode="auto">
          <a:xfrm>
            <a:off x="1422400" y="4481513"/>
            <a:ext cx="874713" cy="1792287"/>
          </a:xfrm>
          <a:prstGeom prst="curvedRightArrow">
            <a:avLst>
              <a:gd name="adj1" fmla="val 18669"/>
              <a:gd name="adj2" fmla="val 59649"/>
              <a:gd name="adj3" fmla="val 33333"/>
            </a:avLst>
          </a:prstGeom>
          <a:gradFill rotWithShape="0">
            <a:gsLst>
              <a:gs pos="0">
                <a:schemeClr val="accent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106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autoUpdateAnimBg="0"/>
      <p:bldP spid="93188" grpId="0" autoUpdateAnimBg="0"/>
      <p:bldP spid="93189" grpId="0" autoUpdateAnimBg="0"/>
      <p:bldP spid="93190" grpId="0" autoUpdateAnimBg="0"/>
      <p:bldP spid="93192" grpId="0" autoUpdateAnimBg="0"/>
      <p:bldP spid="93194" grpId="0" animBg="1"/>
      <p:bldP spid="93208" grpId="0" autoUpdateAnimBg="0"/>
      <p:bldP spid="93210" grpId="0" animBg="1"/>
      <p:bldP spid="932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3333750"/>
            <a:ext cx="9131300" cy="3284538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0" y="3325813"/>
            <a:ext cx="3773488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GIVEN: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 = 473 cm</a:t>
            </a:r>
            <a:r>
              <a:rPr lang="en-US" altLang="en-US" sz="3200" baseline="30000">
                <a:latin typeface="Arial" pitchFamily="34" charset="0"/>
              </a:rPr>
              <a:t>3</a:t>
            </a:r>
            <a:endParaRPr lang="en-US" altLang="en-US" sz="3200">
              <a:latin typeface="Arial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 = 36°C = 309K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 = ?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 = 94°C = 367K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778250" y="3325813"/>
            <a:ext cx="536575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WORK: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2 </a:t>
            </a:r>
            <a:r>
              <a:rPr lang="en-US" altLang="en-US" sz="3200">
                <a:latin typeface="Arial" pitchFamily="34" charset="0"/>
              </a:rPr>
              <a:t>= P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endParaRPr lang="en-US" altLang="en-US" sz="3200">
              <a:latin typeface="Arial" pitchFamily="34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E. Gas Law Problems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219200" y="1077913"/>
            <a:ext cx="7772400" cy="2195512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mtClean="0"/>
              <a:t>A gas occupies 473 cm</a:t>
            </a:r>
            <a:r>
              <a:rPr lang="en-US" altLang="en-US" baseline="30000" smtClean="0"/>
              <a:t>3</a:t>
            </a:r>
            <a:r>
              <a:rPr lang="en-US" altLang="en-US" smtClean="0"/>
              <a:t> at 36°C. Find its volume at 94°C. 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3786188" y="3333750"/>
            <a:ext cx="0" cy="3284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0" y="389413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2266950" y="2562225"/>
            <a:ext cx="51323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CHARLES’ LAW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1881188" y="3325813"/>
            <a:ext cx="825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T</a:t>
            </a: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  <a:sym typeface="Symbol" pitchFamily="18" charset="2"/>
              </a:rPr>
              <a:t>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2524125" y="3325813"/>
            <a:ext cx="9620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V</a:t>
            </a: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  <a:sym typeface="Symbol" pitchFamily="18" charset="2"/>
              </a:rPr>
              <a:t></a:t>
            </a:r>
          </a:p>
        </p:txBody>
      </p:sp>
      <p:grpSp>
        <p:nvGrpSpPr>
          <p:cNvPr id="50196" name="Group 20"/>
          <p:cNvGrpSpPr>
            <a:grpSpLocks/>
          </p:cNvGrpSpPr>
          <p:nvPr/>
        </p:nvGrpSpPr>
        <p:grpSpPr bwMode="auto">
          <a:xfrm>
            <a:off x="3873500" y="4029075"/>
            <a:ext cx="1914525" cy="338138"/>
            <a:chOff x="2440" y="2538"/>
            <a:chExt cx="1206" cy="213"/>
          </a:xfrm>
        </p:grpSpPr>
        <p:sp>
          <p:nvSpPr>
            <p:cNvPr id="12302" name="Line 17"/>
            <p:cNvSpPr>
              <a:spLocks noChangeShapeType="1"/>
            </p:cNvSpPr>
            <p:nvPr/>
          </p:nvSpPr>
          <p:spPr bwMode="auto">
            <a:xfrm flipV="1">
              <a:off x="2440" y="2538"/>
              <a:ext cx="165" cy="213"/>
            </a:xfrm>
            <a:prstGeom prst="line">
              <a:avLst/>
            </a:prstGeom>
            <a:noFill/>
            <a:ln w="57150">
              <a:solidFill>
                <a:srgbClr val="FF131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Line 18"/>
            <p:cNvSpPr>
              <a:spLocks noChangeShapeType="1"/>
            </p:cNvSpPr>
            <p:nvPr/>
          </p:nvSpPr>
          <p:spPr bwMode="auto">
            <a:xfrm flipV="1">
              <a:off x="3481" y="2538"/>
              <a:ext cx="165" cy="213"/>
            </a:xfrm>
            <a:prstGeom prst="line">
              <a:avLst/>
            </a:prstGeom>
            <a:noFill/>
            <a:ln w="57150">
              <a:solidFill>
                <a:srgbClr val="FF131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779838" y="4689475"/>
            <a:ext cx="5365750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60000"/>
              </a:spcBef>
            </a:pPr>
            <a:r>
              <a:rPr lang="en-US" altLang="en-US" sz="3200">
                <a:latin typeface="Arial" pitchFamily="34" charset="0"/>
              </a:rPr>
              <a:t>(473 cm</a:t>
            </a:r>
            <a:r>
              <a:rPr lang="en-US" altLang="en-US" sz="3200" baseline="30000">
                <a:latin typeface="Arial" pitchFamily="34" charset="0"/>
              </a:rPr>
              <a:t>3</a:t>
            </a:r>
            <a:r>
              <a:rPr lang="en-US" altLang="en-US" sz="3200">
                <a:latin typeface="Arial" pitchFamily="34" charset="0"/>
              </a:rPr>
              <a:t>)(367 K)=V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(309 K)</a:t>
            </a:r>
          </a:p>
          <a:p>
            <a:pPr>
              <a:spcBef>
                <a:spcPct val="60000"/>
              </a:spcBef>
            </a:pPr>
            <a:r>
              <a:rPr lang="en-US" altLang="en-US" sz="3200" b="1">
                <a:solidFill>
                  <a:srgbClr val="FFFF99"/>
                </a:solidFill>
                <a:latin typeface="Arial" pitchFamily="34" charset="0"/>
              </a:rPr>
              <a:t>V</a:t>
            </a:r>
            <a:r>
              <a:rPr lang="en-US" altLang="en-US" sz="3200" b="1" baseline="-25000">
                <a:solidFill>
                  <a:srgbClr val="FFFF99"/>
                </a:solidFill>
                <a:latin typeface="Arial" pitchFamily="34" charset="0"/>
              </a:rPr>
              <a:t>2</a:t>
            </a:r>
            <a:r>
              <a:rPr lang="en-US" altLang="en-US" sz="3200" b="1">
                <a:solidFill>
                  <a:srgbClr val="FFFF99"/>
                </a:solidFill>
                <a:latin typeface="Arial" pitchFamily="34" charset="0"/>
              </a:rPr>
              <a:t> = 562 cm</a:t>
            </a:r>
            <a:r>
              <a:rPr lang="en-US" altLang="en-US" sz="3200" b="1" baseline="30000">
                <a:solidFill>
                  <a:srgbClr val="FFFF99"/>
                </a:solidFill>
                <a:latin typeface="Arial" pitchFamily="34" charset="0"/>
              </a:rPr>
              <a:t>3</a:t>
            </a:r>
            <a:endParaRPr lang="en-US" altLang="en-US" sz="3200">
              <a:solidFill>
                <a:srgbClr val="FFFF9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361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0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0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  <p:bldP spid="50180" grpId="0" autoUpdateAnimBg="0"/>
      <p:bldP spid="50188" grpId="0" autoUpdateAnimBg="0"/>
      <p:bldP spid="50191" grpId="0" autoUpdateAnimBg="0"/>
      <p:bldP spid="50192" grpId="0" autoUpdateAnimBg="0"/>
      <p:bldP spid="5019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3333750"/>
            <a:ext cx="9131300" cy="3284538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0" y="3325813"/>
            <a:ext cx="3284538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GIVEN: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 = 100. mL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 = 150. kPa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 = ?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 = 200. kPa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119438" y="3325813"/>
            <a:ext cx="6024562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WORK: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2 </a:t>
            </a:r>
            <a:r>
              <a:rPr lang="en-US" altLang="en-US" sz="3200">
                <a:latin typeface="Arial" pitchFamily="34" charset="0"/>
              </a:rPr>
              <a:t>= P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endParaRPr lang="en-US" altLang="en-US" sz="3200">
              <a:latin typeface="Arial" pitchFamily="34" charset="0"/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E. Gas Law Problems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219200" y="1077913"/>
            <a:ext cx="7772400" cy="2195512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mtClean="0"/>
              <a:t>A gas occupies 100. mL at 150. kPa.  Find its volume at 200. kPa. 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3052763" y="3333750"/>
            <a:ext cx="0" cy="3284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0" y="389413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2266950" y="2562225"/>
            <a:ext cx="51323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BOYLE’S LAW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1528763" y="3325813"/>
            <a:ext cx="825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P</a:t>
            </a: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  <a:sym typeface="Symbol" pitchFamily="18" charset="2"/>
              </a:rPr>
              <a:t>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2171700" y="3325813"/>
            <a:ext cx="8588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V</a:t>
            </a: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  <a:sym typeface="Symbol" pitchFamily="18" charset="2"/>
              </a:rPr>
              <a:t></a:t>
            </a:r>
          </a:p>
        </p:txBody>
      </p:sp>
      <p:grpSp>
        <p:nvGrpSpPr>
          <p:cNvPr id="51215" name="Group 15"/>
          <p:cNvGrpSpPr>
            <a:grpSpLocks/>
          </p:cNvGrpSpPr>
          <p:nvPr/>
        </p:nvGrpSpPr>
        <p:grpSpPr bwMode="auto">
          <a:xfrm>
            <a:off x="4054475" y="4041775"/>
            <a:ext cx="1952625" cy="338138"/>
            <a:chOff x="2554" y="2530"/>
            <a:chExt cx="1230" cy="213"/>
          </a:xfrm>
        </p:grpSpPr>
        <p:sp>
          <p:nvSpPr>
            <p:cNvPr id="13326" name="Line 13"/>
            <p:cNvSpPr>
              <a:spLocks noChangeShapeType="1"/>
            </p:cNvSpPr>
            <p:nvPr/>
          </p:nvSpPr>
          <p:spPr bwMode="auto">
            <a:xfrm flipV="1">
              <a:off x="2554" y="2530"/>
              <a:ext cx="165" cy="213"/>
            </a:xfrm>
            <a:prstGeom prst="line">
              <a:avLst/>
            </a:prstGeom>
            <a:noFill/>
            <a:ln w="57150">
              <a:solidFill>
                <a:srgbClr val="FF131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7" name="Line 14"/>
            <p:cNvSpPr>
              <a:spLocks noChangeShapeType="1"/>
            </p:cNvSpPr>
            <p:nvPr/>
          </p:nvSpPr>
          <p:spPr bwMode="auto">
            <a:xfrm flipV="1">
              <a:off x="3619" y="2530"/>
              <a:ext cx="165" cy="213"/>
            </a:xfrm>
            <a:prstGeom prst="line">
              <a:avLst/>
            </a:prstGeom>
            <a:noFill/>
            <a:ln w="57150">
              <a:solidFill>
                <a:srgbClr val="FF131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3121025" y="4597400"/>
            <a:ext cx="6024563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en-US" altLang="en-US" sz="3200">
                <a:latin typeface="Arial" pitchFamily="34" charset="0"/>
              </a:rPr>
              <a:t>(150.kPa)(100.mL)=(200.kPa)V</a:t>
            </a:r>
            <a:r>
              <a:rPr lang="en-US" altLang="en-US" sz="3200" baseline="-25000">
                <a:latin typeface="Arial" pitchFamily="34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FF99"/>
                </a:solidFill>
                <a:latin typeface="Arial" pitchFamily="34" charset="0"/>
              </a:rPr>
              <a:t>V</a:t>
            </a:r>
            <a:r>
              <a:rPr lang="en-US" altLang="en-US" sz="3200" b="1" baseline="-25000">
                <a:solidFill>
                  <a:srgbClr val="FFFF99"/>
                </a:solidFill>
                <a:latin typeface="Arial" pitchFamily="34" charset="0"/>
              </a:rPr>
              <a:t>2</a:t>
            </a:r>
            <a:r>
              <a:rPr lang="en-US" altLang="en-US" sz="3200" b="1">
                <a:solidFill>
                  <a:srgbClr val="FFFF99"/>
                </a:solidFill>
                <a:latin typeface="Arial" pitchFamily="34" charset="0"/>
              </a:rPr>
              <a:t> = 75.0 mL</a:t>
            </a:r>
            <a:endParaRPr lang="en-US" altLang="en-US" sz="3200">
              <a:solidFill>
                <a:srgbClr val="FFFF9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672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1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  <p:bldP spid="51204" grpId="0" autoUpdateAnimBg="0"/>
      <p:bldP spid="51209" grpId="0" autoUpdateAnimBg="0"/>
      <p:bldP spid="51210" grpId="0" autoUpdateAnimBg="0"/>
      <p:bldP spid="51211" grpId="0" autoUpdateAnimBg="0"/>
      <p:bldP spid="5121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2540000"/>
            <a:ext cx="9131300" cy="4318000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0" y="2532063"/>
            <a:ext cx="3775075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GIVEN:</a:t>
            </a:r>
          </a:p>
          <a:p>
            <a:pPr>
              <a:spcBef>
                <a:spcPct val="15000"/>
              </a:spcBef>
            </a:pPr>
            <a:r>
              <a:rPr lang="en-US" altLang="en-US" sz="3500">
                <a:latin typeface="Arial" pitchFamily="34" charset="0"/>
              </a:rPr>
              <a:t>V</a:t>
            </a:r>
            <a:r>
              <a:rPr lang="en-US" altLang="en-US" sz="3500" baseline="-25000">
                <a:latin typeface="Arial" pitchFamily="34" charset="0"/>
              </a:rPr>
              <a:t>1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7.84 cm</a:t>
            </a:r>
            <a:r>
              <a:rPr lang="en-US" altLang="en-US" sz="3500" baseline="30000">
                <a:latin typeface="Arial" pitchFamily="34" charset="0"/>
              </a:rPr>
              <a:t>3</a:t>
            </a:r>
            <a:endParaRPr lang="en-US" altLang="en-US" sz="3500">
              <a:latin typeface="Arial" pitchFamily="34" charset="0"/>
            </a:endParaRPr>
          </a:p>
          <a:p>
            <a:pPr>
              <a:spcBef>
                <a:spcPct val="15000"/>
              </a:spcBef>
            </a:pPr>
            <a:r>
              <a:rPr lang="en-US" altLang="en-US" sz="3500">
                <a:latin typeface="Arial" pitchFamily="34" charset="0"/>
              </a:rPr>
              <a:t>P</a:t>
            </a:r>
            <a:r>
              <a:rPr lang="en-US" altLang="en-US" sz="3500" baseline="-25000">
                <a:latin typeface="Arial" pitchFamily="34" charset="0"/>
              </a:rPr>
              <a:t>1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71.8 kPa</a:t>
            </a:r>
          </a:p>
          <a:p>
            <a:pPr>
              <a:spcBef>
                <a:spcPct val="15000"/>
              </a:spcBef>
            </a:pPr>
            <a:r>
              <a:rPr lang="en-US" altLang="en-US" sz="3500">
                <a:latin typeface="Arial" pitchFamily="34" charset="0"/>
              </a:rPr>
              <a:t>T</a:t>
            </a:r>
            <a:r>
              <a:rPr lang="en-US" altLang="en-US" sz="3500" baseline="-25000">
                <a:latin typeface="Arial" pitchFamily="34" charset="0"/>
              </a:rPr>
              <a:t>1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25°C = 298 K</a:t>
            </a:r>
          </a:p>
          <a:p>
            <a:pPr>
              <a:spcBef>
                <a:spcPct val="15000"/>
              </a:spcBef>
            </a:pPr>
            <a:r>
              <a:rPr lang="en-US" altLang="en-US" sz="3500">
                <a:latin typeface="Arial" pitchFamily="34" charset="0"/>
              </a:rPr>
              <a:t>V</a:t>
            </a:r>
            <a:r>
              <a:rPr lang="en-US" altLang="en-US" sz="3500" baseline="-25000">
                <a:latin typeface="Arial" pitchFamily="34" charset="0"/>
              </a:rPr>
              <a:t>2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?</a:t>
            </a:r>
          </a:p>
          <a:p>
            <a:pPr>
              <a:spcBef>
                <a:spcPct val="15000"/>
              </a:spcBef>
            </a:pPr>
            <a:r>
              <a:rPr lang="en-US" altLang="en-US" sz="3500">
                <a:latin typeface="Arial" pitchFamily="34" charset="0"/>
              </a:rPr>
              <a:t>P</a:t>
            </a:r>
            <a:r>
              <a:rPr lang="en-US" altLang="en-US" sz="3500" baseline="-25000">
                <a:latin typeface="Arial" pitchFamily="34" charset="0"/>
              </a:rPr>
              <a:t>2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101.325 kPa</a:t>
            </a:r>
          </a:p>
          <a:p>
            <a:pPr>
              <a:spcBef>
                <a:spcPct val="15000"/>
              </a:spcBef>
            </a:pPr>
            <a:r>
              <a:rPr lang="en-US" altLang="en-US" sz="3500">
                <a:latin typeface="Arial" pitchFamily="34" charset="0"/>
              </a:rPr>
              <a:t>T</a:t>
            </a:r>
            <a:r>
              <a:rPr lang="en-US" altLang="en-US" sz="3500" baseline="-25000">
                <a:latin typeface="Arial" pitchFamily="34" charset="0"/>
              </a:rPr>
              <a:t>2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273 K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778250" y="2532063"/>
            <a:ext cx="5365750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WORK: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P</a:t>
            </a:r>
            <a:r>
              <a:rPr lang="en-US" altLang="en-US" sz="3500" baseline="-25000">
                <a:latin typeface="Arial" pitchFamily="34" charset="0"/>
              </a:rPr>
              <a:t>1</a:t>
            </a:r>
            <a:r>
              <a:rPr lang="en-US" altLang="en-US" sz="3500">
                <a:latin typeface="Arial" pitchFamily="34" charset="0"/>
              </a:rPr>
              <a:t>V</a:t>
            </a:r>
            <a:r>
              <a:rPr lang="en-US" altLang="en-US" sz="3500" baseline="-25000">
                <a:latin typeface="Arial" pitchFamily="34" charset="0"/>
              </a:rPr>
              <a:t>1</a:t>
            </a:r>
            <a:r>
              <a:rPr lang="en-US" altLang="en-US" sz="3500">
                <a:latin typeface="Arial" pitchFamily="34" charset="0"/>
              </a:rPr>
              <a:t>T</a:t>
            </a:r>
            <a:r>
              <a:rPr lang="en-US" altLang="en-US" sz="3500" baseline="-25000">
                <a:latin typeface="Arial" pitchFamily="34" charset="0"/>
              </a:rPr>
              <a:t>2</a:t>
            </a:r>
            <a:r>
              <a:rPr lang="en-US" altLang="en-US" sz="3500">
                <a:latin typeface="Arial" pitchFamily="34" charset="0"/>
              </a:rPr>
              <a:t> = P</a:t>
            </a:r>
            <a:r>
              <a:rPr lang="en-US" altLang="en-US" sz="3500" baseline="-25000">
                <a:latin typeface="Arial" pitchFamily="34" charset="0"/>
              </a:rPr>
              <a:t>2</a:t>
            </a:r>
            <a:r>
              <a:rPr lang="en-US" altLang="en-US" sz="3500">
                <a:latin typeface="Arial" pitchFamily="34" charset="0"/>
              </a:rPr>
              <a:t>V</a:t>
            </a:r>
            <a:r>
              <a:rPr lang="en-US" altLang="en-US" sz="3500" baseline="-25000">
                <a:latin typeface="Arial" pitchFamily="34" charset="0"/>
              </a:rPr>
              <a:t>2</a:t>
            </a:r>
            <a:r>
              <a:rPr lang="en-US" altLang="en-US" sz="3500">
                <a:latin typeface="Arial" pitchFamily="34" charset="0"/>
              </a:rPr>
              <a:t>T</a:t>
            </a:r>
            <a:r>
              <a:rPr lang="en-US" altLang="en-US" sz="3500" baseline="-25000">
                <a:latin typeface="Arial" pitchFamily="34" charset="0"/>
              </a:rPr>
              <a:t>1</a:t>
            </a:r>
            <a:endParaRPr lang="en-US" altLang="en-US" sz="3500">
              <a:latin typeface="Arial" pitchFamily="34" charset="0"/>
            </a:endParaRPr>
          </a:p>
          <a:p>
            <a:pPr>
              <a:spcBef>
                <a:spcPct val="80000"/>
              </a:spcBef>
            </a:pPr>
            <a:r>
              <a:rPr lang="en-US" altLang="en-US" sz="3100">
                <a:latin typeface="Arial" pitchFamily="34" charset="0"/>
              </a:rPr>
              <a:t>(71.8 kPa)(7.84 cm</a:t>
            </a:r>
            <a:r>
              <a:rPr lang="en-US" altLang="en-US" sz="3100" baseline="30000">
                <a:latin typeface="Arial" pitchFamily="34" charset="0"/>
              </a:rPr>
              <a:t>3</a:t>
            </a:r>
            <a:r>
              <a:rPr lang="en-US" altLang="en-US" sz="3100">
                <a:latin typeface="Arial" pitchFamily="34" charset="0"/>
              </a:rPr>
              <a:t>)(273 K)</a:t>
            </a:r>
          </a:p>
          <a:p>
            <a:pPr algn="r">
              <a:spcBef>
                <a:spcPct val="30000"/>
              </a:spcBef>
            </a:pPr>
            <a:r>
              <a:rPr lang="en-US" altLang="en-US" sz="3100">
                <a:latin typeface="Arial" pitchFamily="34" charset="0"/>
              </a:rPr>
              <a:t>=(101.325 kPa)</a:t>
            </a:r>
            <a:r>
              <a:rPr lang="en-US" altLang="en-US" sz="3100" baseline="-25000">
                <a:latin typeface="Arial" pitchFamily="34" charset="0"/>
              </a:rPr>
              <a:t> </a:t>
            </a:r>
            <a:r>
              <a:rPr lang="en-US" altLang="en-US" sz="3100">
                <a:latin typeface="Arial" pitchFamily="34" charset="0"/>
              </a:rPr>
              <a:t>V</a:t>
            </a:r>
            <a:r>
              <a:rPr lang="en-US" altLang="en-US" sz="3100" baseline="-25000">
                <a:latin typeface="Arial" pitchFamily="34" charset="0"/>
              </a:rPr>
              <a:t>2 </a:t>
            </a:r>
            <a:r>
              <a:rPr lang="en-US" altLang="en-US" sz="3100">
                <a:latin typeface="Arial" pitchFamily="34" charset="0"/>
              </a:rPr>
              <a:t>(298 K)</a:t>
            </a:r>
            <a:endParaRPr lang="en-US" altLang="en-US" sz="3500">
              <a:latin typeface="Arial" pitchFamily="34" charset="0"/>
            </a:endParaRPr>
          </a:p>
          <a:p>
            <a:pPr>
              <a:spcBef>
                <a:spcPct val="80000"/>
              </a:spcBef>
            </a:pPr>
            <a:r>
              <a:rPr lang="en-US" altLang="en-US" sz="3500" b="1">
                <a:solidFill>
                  <a:srgbClr val="FFFF99"/>
                </a:solidFill>
                <a:latin typeface="Arial" pitchFamily="34" charset="0"/>
              </a:rPr>
              <a:t>V</a:t>
            </a:r>
            <a:r>
              <a:rPr lang="en-US" altLang="en-US" sz="3500" b="1" baseline="-25000">
                <a:solidFill>
                  <a:srgbClr val="FFFF99"/>
                </a:solidFill>
                <a:latin typeface="Arial" pitchFamily="34" charset="0"/>
              </a:rPr>
              <a:t>2</a:t>
            </a:r>
            <a:r>
              <a:rPr lang="en-US" altLang="en-US" sz="3500" b="1">
                <a:solidFill>
                  <a:srgbClr val="FFFF99"/>
                </a:solidFill>
                <a:latin typeface="Arial" pitchFamily="34" charset="0"/>
              </a:rPr>
              <a:t> = 5.09 cm</a:t>
            </a:r>
            <a:r>
              <a:rPr lang="en-US" altLang="en-US" sz="3500" b="1" baseline="30000">
                <a:solidFill>
                  <a:srgbClr val="FFFF99"/>
                </a:solidFill>
                <a:latin typeface="Arial" pitchFamily="34" charset="0"/>
              </a:rPr>
              <a:t>3</a:t>
            </a:r>
            <a:endParaRPr lang="en-US" altLang="en-US" sz="3500">
              <a:solidFill>
                <a:srgbClr val="FFFF99"/>
              </a:solidFill>
              <a:latin typeface="Arial" pitchFamily="34" charset="0"/>
            </a:endParaRPr>
          </a:p>
          <a:p>
            <a:endParaRPr lang="en-US" altLang="en-US" sz="3500">
              <a:latin typeface="Arial" pitchFamily="34" charset="0"/>
            </a:endParaRP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E. Gas Law Problems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41400" y="1014413"/>
            <a:ext cx="8058150" cy="1427162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3400" smtClean="0"/>
              <a:t>A gas occupies 7.84 cm</a:t>
            </a:r>
            <a:r>
              <a:rPr lang="en-US" altLang="en-US" sz="3400" baseline="30000" smtClean="0"/>
              <a:t>3</a:t>
            </a:r>
            <a:r>
              <a:rPr lang="en-US" altLang="en-US" sz="3400" smtClean="0"/>
              <a:t> at 71.8 kPa &amp; 25°C.  Find its volume at STP. 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786188" y="2540000"/>
            <a:ext cx="0" cy="4318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0" y="310038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1401763" y="2528888"/>
            <a:ext cx="17383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P</a:t>
            </a: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  <a:sym typeface="Symbol" pitchFamily="18" charset="2"/>
              </a:rPr>
              <a:t> T </a:t>
            </a: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2927350" y="2528888"/>
            <a:ext cx="8588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V</a:t>
            </a: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  <a:sym typeface="Symbol" pitchFamily="18" charset="2"/>
              </a:rPr>
              <a:t></a:t>
            </a:r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2332038" y="1924050"/>
            <a:ext cx="5132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COMBINED GAS LAW</a:t>
            </a:r>
          </a:p>
        </p:txBody>
      </p:sp>
    </p:spTree>
    <p:extLst>
      <p:ext uri="{BB962C8B-B14F-4D97-AF65-F5344CB8AC3E}">
        <p14:creationId xmlns:p14="http://schemas.microsoft.com/office/powerpoint/2010/main" val="7622618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  <p:bldP spid="89092" grpId="0" build="p" autoUpdateAnimBg="0"/>
      <p:bldP spid="89097" grpId="0" autoUpdateAnimBg="0"/>
      <p:bldP spid="89098" grpId="0" autoUpdateAnimBg="0"/>
      <p:bldP spid="8909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3333750"/>
            <a:ext cx="9131300" cy="3284538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0" y="3325813"/>
            <a:ext cx="3773488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GIVEN: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 = 765 torr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 = 23°C = 296K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 = 560. torr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 = ?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451225" y="3325813"/>
            <a:ext cx="569277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WORK: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2 </a:t>
            </a:r>
            <a:r>
              <a:rPr lang="en-US" altLang="en-US" sz="3200">
                <a:latin typeface="Arial" pitchFamily="34" charset="0"/>
              </a:rPr>
              <a:t>= P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V</a:t>
            </a:r>
            <a:r>
              <a:rPr lang="en-US" altLang="en-US" sz="3200" baseline="-25000">
                <a:latin typeface="Arial" pitchFamily="34" charset="0"/>
              </a:rPr>
              <a:t>2</a:t>
            </a:r>
            <a:r>
              <a:rPr lang="en-US" altLang="en-US" sz="3200">
                <a:latin typeface="Arial" pitchFamily="34" charset="0"/>
              </a:rPr>
              <a:t>T</a:t>
            </a:r>
            <a:r>
              <a:rPr lang="en-US" altLang="en-US" sz="3200" baseline="-25000">
                <a:latin typeface="Arial" pitchFamily="34" charset="0"/>
              </a:rPr>
              <a:t>1</a:t>
            </a:r>
            <a:endParaRPr lang="en-US" altLang="en-US" sz="3200">
              <a:latin typeface="Arial" pitchFamily="34" charset="0"/>
            </a:endParaRP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E. Gas Law Problems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219200" y="1077913"/>
            <a:ext cx="7772400" cy="2195512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mtClean="0"/>
              <a:t>A gas’ pressure is 765 torr at 23°C.  At what temperature will the pressure be 560. torr? 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3421063" y="3333750"/>
            <a:ext cx="0" cy="3284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0" y="389413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319338" y="2668588"/>
            <a:ext cx="5132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GAY-LUSSAC’S LAW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1719263" y="3325813"/>
            <a:ext cx="825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P</a:t>
            </a: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  <a:sym typeface="Symbol" pitchFamily="18" charset="2"/>
              </a:rPr>
              <a:t>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2362200" y="3325813"/>
            <a:ext cx="8588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</a:rPr>
              <a:t>T</a:t>
            </a:r>
            <a:r>
              <a:rPr lang="en-US" altLang="en-US" sz="3600" b="1">
                <a:solidFill>
                  <a:schemeClr val="accent1"/>
                </a:solidFill>
                <a:latin typeface="Arial" pitchFamily="34" charset="0"/>
                <a:sym typeface="Symbol" pitchFamily="18" charset="2"/>
              </a:rPr>
              <a:t></a:t>
            </a:r>
          </a:p>
        </p:txBody>
      </p:sp>
      <p:grpSp>
        <p:nvGrpSpPr>
          <p:cNvPr id="53265" name="Group 17"/>
          <p:cNvGrpSpPr>
            <a:grpSpLocks/>
          </p:cNvGrpSpPr>
          <p:nvPr/>
        </p:nvGrpSpPr>
        <p:grpSpPr bwMode="auto">
          <a:xfrm>
            <a:off x="3990975" y="4029075"/>
            <a:ext cx="1914525" cy="338138"/>
            <a:chOff x="2514" y="2538"/>
            <a:chExt cx="1206" cy="213"/>
          </a:xfrm>
        </p:grpSpPr>
        <p:sp>
          <p:nvSpPr>
            <p:cNvPr id="15374" name="Line 15"/>
            <p:cNvSpPr>
              <a:spLocks noChangeShapeType="1"/>
            </p:cNvSpPr>
            <p:nvPr/>
          </p:nvSpPr>
          <p:spPr bwMode="auto">
            <a:xfrm flipV="1">
              <a:off x="2514" y="2538"/>
              <a:ext cx="165" cy="213"/>
            </a:xfrm>
            <a:prstGeom prst="line">
              <a:avLst/>
            </a:prstGeom>
            <a:noFill/>
            <a:ln w="57150">
              <a:solidFill>
                <a:srgbClr val="FF131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5" name="Line 16"/>
            <p:cNvSpPr>
              <a:spLocks noChangeShapeType="1"/>
            </p:cNvSpPr>
            <p:nvPr/>
          </p:nvSpPr>
          <p:spPr bwMode="auto">
            <a:xfrm flipV="1">
              <a:off x="3555" y="2538"/>
              <a:ext cx="165" cy="213"/>
            </a:xfrm>
            <a:prstGeom prst="line">
              <a:avLst/>
            </a:prstGeom>
            <a:noFill/>
            <a:ln w="57150">
              <a:solidFill>
                <a:srgbClr val="FF131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3452813" y="4597400"/>
            <a:ext cx="5692775" cy="143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en-US" altLang="en-US" sz="3200">
                <a:latin typeface="Arial" pitchFamily="34" charset="0"/>
              </a:rPr>
              <a:t>(765 torr)T</a:t>
            </a:r>
            <a:r>
              <a:rPr lang="en-US" altLang="en-US" sz="3200" baseline="-25000">
                <a:latin typeface="Arial" pitchFamily="34" charset="0"/>
              </a:rPr>
              <a:t>2 </a:t>
            </a:r>
            <a:r>
              <a:rPr lang="en-US" altLang="en-US" sz="3200">
                <a:latin typeface="Arial" pitchFamily="34" charset="0"/>
              </a:rPr>
              <a:t>= (560. torr)(296K)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FF99"/>
                </a:solidFill>
                <a:latin typeface="Arial" pitchFamily="34" charset="0"/>
              </a:rPr>
              <a:t>T</a:t>
            </a:r>
            <a:r>
              <a:rPr lang="en-US" altLang="en-US" sz="3200" b="1" baseline="-25000">
                <a:solidFill>
                  <a:srgbClr val="FFFF99"/>
                </a:solidFill>
                <a:latin typeface="Arial" pitchFamily="34" charset="0"/>
              </a:rPr>
              <a:t>2</a:t>
            </a:r>
            <a:r>
              <a:rPr lang="en-US" altLang="en-US" sz="3200" b="1">
                <a:solidFill>
                  <a:srgbClr val="FFFF99"/>
                </a:solidFill>
                <a:latin typeface="Arial" pitchFamily="34" charset="0"/>
              </a:rPr>
              <a:t> = 216 K = -57°C</a:t>
            </a:r>
            <a:endParaRPr lang="en-US" altLang="en-US" sz="3200">
              <a:solidFill>
                <a:srgbClr val="FFFF9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542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3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3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  <p:bldP spid="53252" grpId="0" autoUpdateAnimBg="0"/>
      <p:bldP spid="53257" grpId="0" autoUpdateAnimBg="0"/>
      <p:bldP spid="53260" grpId="0" autoUpdateAnimBg="0"/>
      <p:bldP spid="53261" grpId="0" autoUpdateAnimBg="0"/>
      <p:bldP spid="5326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159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Dalton’s Law</a:t>
            </a:r>
          </a:p>
        </p:txBody>
      </p:sp>
      <p:sp>
        <p:nvSpPr>
          <p:cNvPr id="3075" name="Rectangle 10"/>
          <p:cNvSpPr>
            <a:spLocks noChangeArrowheads="1"/>
          </p:cNvSpPr>
          <p:nvPr>
            <p:ph type="body" idx="1"/>
          </p:nvPr>
        </p:nvSpPr>
        <p:spPr>
          <a:xfrm>
            <a:off x="2878138" y="1055688"/>
            <a:ext cx="6102350" cy="2363787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3200" smtClean="0"/>
              <a:t>The total pressure of a mixture of gases equals the sum of the partial pressures of the individual gases.</a:t>
            </a:r>
          </a:p>
        </p:txBody>
      </p:sp>
      <p:grpSp>
        <p:nvGrpSpPr>
          <p:cNvPr id="3076" name="Group 13"/>
          <p:cNvGrpSpPr>
            <a:grpSpLocks/>
          </p:cNvGrpSpPr>
          <p:nvPr/>
        </p:nvGrpSpPr>
        <p:grpSpPr bwMode="auto">
          <a:xfrm>
            <a:off x="1890713" y="3143250"/>
            <a:ext cx="6496050" cy="1008063"/>
            <a:chOff x="822" y="2321"/>
            <a:chExt cx="4839" cy="1054"/>
          </a:xfrm>
        </p:grpSpPr>
        <p:sp>
          <p:nvSpPr>
            <p:cNvPr id="3080" name="AutoShape 12"/>
            <p:cNvSpPr>
              <a:spLocks noChangeArrowheads="1"/>
            </p:cNvSpPr>
            <p:nvPr/>
          </p:nvSpPr>
          <p:spPr bwMode="auto">
            <a:xfrm>
              <a:off x="822" y="2321"/>
              <a:ext cx="4716" cy="105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81" name="Text Box 11"/>
            <p:cNvSpPr txBox="1">
              <a:spLocks noChangeArrowheads="1"/>
            </p:cNvSpPr>
            <p:nvPr/>
          </p:nvSpPr>
          <p:spPr bwMode="auto">
            <a:xfrm>
              <a:off x="915" y="2402"/>
              <a:ext cx="4746" cy="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5400" b="1" i="1">
                  <a:solidFill>
                    <a:srgbClr val="000000"/>
                  </a:solidFill>
                </a:rPr>
                <a:t>P</a:t>
              </a:r>
              <a:r>
                <a:rPr lang="en-US" altLang="en-US" sz="5400" b="1" i="1" baseline="-25000">
                  <a:solidFill>
                    <a:srgbClr val="000000"/>
                  </a:solidFill>
                </a:rPr>
                <a:t>total</a:t>
              </a:r>
              <a:r>
                <a:rPr lang="en-US" altLang="en-US" sz="5400" b="1">
                  <a:solidFill>
                    <a:srgbClr val="000000"/>
                  </a:solidFill>
                </a:rPr>
                <a:t> = </a:t>
              </a:r>
              <a:r>
                <a:rPr lang="en-US" altLang="en-US" sz="5400" b="1" i="1">
                  <a:solidFill>
                    <a:srgbClr val="000000"/>
                  </a:solidFill>
                </a:rPr>
                <a:t>P</a:t>
              </a:r>
              <a:r>
                <a:rPr lang="en-US" altLang="en-US" sz="5400" b="1" i="1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5400" b="1">
                  <a:solidFill>
                    <a:srgbClr val="000000"/>
                  </a:solidFill>
                </a:rPr>
                <a:t> + </a:t>
              </a:r>
              <a:r>
                <a:rPr lang="en-US" altLang="en-US" sz="5400" b="1" i="1">
                  <a:solidFill>
                    <a:srgbClr val="000000"/>
                  </a:solidFill>
                </a:rPr>
                <a:t>P</a:t>
              </a:r>
              <a:r>
                <a:rPr lang="en-US" altLang="en-US" sz="5400" b="1" i="1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5400" b="1">
                  <a:solidFill>
                    <a:srgbClr val="000000"/>
                  </a:solidFill>
                </a:rPr>
                <a:t> + ...</a:t>
              </a:r>
            </a:p>
          </p:txBody>
        </p:sp>
      </p:grpSp>
      <p:pic>
        <p:nvPicPr>
          <p:cNvPr id="3077" name="Picture 17" descr="Dal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0" t="4459" r="34016" b="48709"/>
          <a:stretch>
            <a:fillRect/>
          </a:stretch>
        </p:blipFill>
        <p:spPr bwMode="auto">
          <a:xfrm>
            <a:off x="1214438" y="1211263"/>
            <a:ext cx="1582737" cy="17843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10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4308475"/>
            <a:ext cx="3821113" cy="2411413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5227638" y="4346575"/>
            <a:ext cx="37115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latin typeface="Arial" pitchFamily="34" charset="0"/>
              </a:rPr>
              <a:t>When a H</a:t>
            </a:r>
            <a:r>
              <a:rPr lang="en-US" altLang="en-US" baseline="-25000">
                <a:latin typeface="Arial" pitchFamily="34" charset="0"/>
              </a:rPr>
              <a:t>2</a:t>
            </a:r>
            <a:r>
              <a:rPr lang="en-US" altLang="en-US">
                <a:latin typeface="Arial" pitchFamily="34" charset="0"/>
              </a:rPr>
              <a:t> gas is collected by water displacement, the gas in the collection bottle is actually a mixture of H</a:t>
            </a:r>
            <a:r>
              <a:rPr lang="en-US" altLang="en-US" baseline="-25000">
                <a:latin typeface="Arial" pitchFamily="34" charset="0"/>
              </a:rPr>
              <a:t>2</a:t>
            </a:r>
            <a:r>
              <a:rPr lang="en-US" altLang="en-US">
                <a:latin typeface="Arial" pitchFamily="34" charset="0"/>
              </a:rPr>
              <a:t> and water vapor. </a:t>
            </a:r>
          </a:p>
        </p:txBody>
      </p:sp>
    </p:spTree>
    <p:extLst>
      <p:ext uri="{BB962C8B-B14F-4D97-AF65-F5344CB8AC3E}">
        <p14:creationId xmlns:p14="http://schemas.microsoft.com/office/powerpoint/2010/main" val="39021151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ChangeArrowheads="1"/>
          </p:cNvSpPr>
          <p:nvPr/>
        </p:nvSpPr>
        <p:spPr bwMode="auto">
          <a:xfrm>
            <a:off x="0" y="3333750"/>
            <a:ext cx="9131300" cy="3284538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0" y="3325813"/>
            <a:ext cx="3773488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GIVEN: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H2</a:t>
            </a:r>
            <a:r>
              <a:rPr lang="en-US" altLang="en-US" sz="3200">
                <a:latin typeface="Arial" pitchFamily="34" charset="0"/>
              </a:rPr>
              <a:t> = ?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total</a:t>
            </a:r>
            <a:r>
              <a:rPr lang="en-US" altLang="en-US" sz="3200">
                <a:latin typeface="Arial" pitchFamily="34" charset="0"/>
              </a:rPr>
              <a:t> = 94.4 kPa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H2O</a:t>
            </a:r>
            <a:r>
              <a:rPr lang="en-US" altLang="en-US" sz="3200">
                <a:latin typeface="Arial" pitchFamily="34" charset="0"/>
              </a:rPr>
              <a:t> = 2.72 kPa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4011613" y="3325813"/>
            <a:ext cx="5132387" cy="332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WORK: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total</a:t>
            </a:r>
            <a:r>
              <a:rPr lang="en-US" altLang="en-US" sz="3200">
                <a:latin typeface="Arial" pitchFamily="34" charset="0"/>
              </a:rPr>
              <a:t> = P</a:t>
            </a:r>
            <a:r>
              <a:rPr lang="en-US" altLang="en-US" sz="3200" baseline="-25000">
                <a:latin typeface="Arial" pitchFamily="34" charset="0"/>
              </a:rPr>
              <a:t>H2 </a:t>
            </a:r>
            <a:r>
              <a:rPr lang="en-US" altLang="en-US" sz="3200">
                <a:latin typeface="Arial" pitchFamily="34" charset="0"/>
              </a:rPr>
              <a:t>+ P</a:t>
            </a:r>
            <a:r>
              <a:rPr lang="en-US" altLang="en-US" sz="3200" baseline="-25000">
                <a:latin typeface="Arial" pitchFamily="34" charset="0"/>
              </a:rPr>
              <a:t>H2O</a:t>
            </a:r>
            <a:r>
              <a:rPr lang="en-US" altLang="en-US" sz="3200">
                <a:latin typeface="Arial" pitchFamily="34" charset="0"/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en-US" altLang="en-US" sz="3200">
                <a:latin typeface="Arial" pitchFamily="34" charset="0"/>
              </a:rPr>
              <a:t>94.4 kPa = P</a:t>
            </a:r>
            <a:r>
              <a:rPr lang="en-US" altLang="en-US" sz="3200" baseline="-25000">
                <a:latin typeface="Arial" pitchFamily="34" charset="0"/>
              </a:rPr>
              <a:t>H2</a:t>
            </a:r>
            <a:r>
              <a:rPr lang="en-US" altLang="en-US" sz="3200">
                <a:latin typeface="Arial" pitchFamily="34" charset="0"/>
              </a:rPr>
              <a:t> + 2.72 kPa</a:t>
            </a:r>
          </a:p>
          <a:p>
            <a:pPr>
              <a:spcBef>
                <a:spcPct val="4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H2</a:t>
            </a:r>
            <a:r>
              <a:rPr lang="en-US" altLang="en-US" sz="3200">
                <a:latin typeface="Arial" pitchFamily="34" charset="0"/>
              </a:rPr>
              <a:t> = 91.7 kPa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Dalton’s Law</a:t>
            </a:r>
          </a:p>
        </p:txBody>
      </p:sp>
      <p:sp>
        <p:nvSpPr>
          <p:cNvPr id="4102" name="Rectangle 3"/>
          <p:cNvSpPr>
            <a:spLocks noChangeArrowheads="1"/>
          </p:cNvSpPr>
          <p:nvPr>
            <p:ph type="body" idx="1"/>
          </p:nvPr>
        </p:nvSpPr>
        <p:spPr>
          <a:xfrm>
            <a:off x="1095375" y="1077913"/>
            <a:ext cx="7896225" cy="154305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en-US" sz="3200" smtClean="0"/>
              <a:t>Hydrogen gas is collected over water at 22.5°C.  Find the pressure of the dry gas if the atmospheric pressure is 94.4 kPa.</a:t>
            </a:r>
          </a:p>
        </p:txBody>
      </p:sp>
      <p:sp>
        <p:nvSpPr>
          <p:cNvPr id="4103" name="Line 13"/>
          <p:cNvSpPr>
            <a:spLocks noChangeShapeType="1"/>
          </p:cNvSpPr>
          <p:nvPr/>
        </p:nvSpPr>
        <p:spPr bwMode="auto">
          <a:xfrm>
            <a:off x="3786188" y="3333750"/>
            <a:ext cx="0" cy="3284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14"/>
          <p:cNvSpPr>
            <a:spLocks noChangeShapeType="1"/>
          </p:cNvSpPr>
          <p:nvPr/>
        </p:nvSpPr>
        <p:spPr bwMode="auto">
          <a:xfrm>
            <a:off x="0" y="389413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/>
          <p:cNvSpPr>
            <a:spLocks noChangeArrowheads="1"/>
          </p:cNvSpPr>
          <p:nvPr/>
        </p:nvSpPr>
        <p:spPr bwMode="auto">
          <a:xfrm>
            <a:off x="195263" y="5940425"/>
            <a:ext cx="3838575" cy="788988"/>
          </a:xfrm>
          <a:prstGeom prst="wedgeRectCallout">
            <a:avLst>
              <a:gd name="adj1" fmla="val -4051"/>
              <a:gd name="adj2" fmla="val -94870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bg2"/>
                </a:solidFill>
                <a:latin typeface="Arial" pitchFamily="34" charset="0"/>
              </a:rPr>
              <a:t>Look up water-vapor pressure on p.899 for 22.5</a:t>
            </a:r>
            <a:r>
              <a:rPr lang="en-US" altLang="en-US" sz="2000">
                <a:solidFill>
                  <a:schemeClr val="bg2"/>
                </a:solidFill>
                <a:latin typeface="Arial" pitchFamily="34" charset="0"/>
                <a:cs typeface="Times New Roman" pitchFamily="18" charset="0"/>
              </a:rPr>
              <a:t>°C.</a:t>
            </a:r>
            <a:endParaRPr lang="en-US" altLang="en-US" sz="200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39957" name="AutoShape 21"/>
          <p:cNvSpPr>
            <a:spLocks noChangeArrowheads="1"/>
          </p:cNvSpPr>
          <p:nvPr/>
        </p:nvSpPr>
        <p:spPr bwMode="auto">
          <a:xfrm>
            <a:off x="4892675" y="5940425"/>
            <a:ext cx="3838575" cy="788988"/>
          </a:xfrm>
          <a:prstGeom prst="wedgeRectCallout">
            <a:avLst>
              <a:gd name="adj1" fmla="val -34741"/>
              <a:gd name="adj2" fmla="val -70324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bg2"/>
                </a:solidFill>
                <a:latin typeface="Arial" pitchFamily="34" charset="0"/>
              </a:rPr>
              <a:t>Sig Figs: Round to least number of decimal places.</a:t>
            </a:r>
          </a:p>
        </p:txBody>
      </p:sp>
      <p:sp>
        <p:nvSpPr>
          <p:cNvPr id="4107" name="AutoShape 22"/>
          <p:cNvSpPr>
            <a:spLocks noChangeArrowheads="1"/>
          </p:cNvSpPr>
          <p:nvPr/>
        </p:nvSpPr>
        <p:spPr bwMode="auto">
          <a:xfrm>
            <a:off x="200025" y="2482850"/>
            <a:ext cx="8729663" cy="788988"/>
          </a:xfrm>
          <a:prstGeom prst="wedgeRectCallout">
            <a:avLst>
              <a:gd name="adj1" fmla="val -32468"/>
              <a:gd name="adj2" fmla="val -47384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200">
                <a:solidFill>
                  <a:schemeClr val="bg2"/>
                </a:solidFill>
                <a:latin typeface="Arial" pitchFamily="34" charset="0"/>
              </a:rPr>
              <a:t>The total pressure in the collection bottle is equal to atmospheric pressure and is a mixture of H</a:t>
            </a:r>
            <a:r>
              <a:rPr lang="en-US" altLang="en-US" sz="2200" baseline="-25000">
                <a:solidFill>
                  <a:schemeClr val="bg2"/>
                </a:solidFill>
                <a:latin typeface="Arial" pitchFamily="34" charset="0"/>
              </a:rPr>
              <a:t>2</a:t>
            </a:r>
            <a:r>
              <a:rPr lang="en-US" altLang="en-US" sz="2200">
                <a:solidFill>
                  <a:schemeClr val="bg2"/>
                </a:solidFill>
                <a:latin typeface="Arial" pitchFamily="34" charset="0"/>
              </a:rPr>
              <a:t> and water vapor.</a:t>
            </a:r>
          </a:p>
        </p:txBody>
      </p:sp>
    </p:spTree>
    <p:extLst>
      <p:ext uri="{BB962C8B-B14F-4D97-AF65-F5344CB8AC3E}">
        <p14:creationId xmlns:p14="http://schemas.microsoft.com/office/powerpoint/2010/main" val="16487466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autoUpdateAnimBg="0"/>
      <p:bldP spid="39947" grpId="0" autoUpdateAnimBg="0"/>
      <p:bldP spid="39956" grpId="0" animBg="1" autoUpdateAnimBg="0"/>
      <p:bldP spid="39957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3333750"/>
            <a:ext cx="9131300" cy="3284538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0" y="3325813"/>
            <a:ext cx="3773488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GIVEN: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gas</a:t>
            </a:r>
            <a:r>
              <a:rPr lang="en-US" altLang="en-US" sz="3200">
                <a:latin typeface="Arial" pitchFamily="34" charset="0"/>
              </a:rPr>
              <a:t> = ?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total</a:t>
            </a:r>
            <a:r>
              <a:rPr lang="en-US" altLang="en-US" sz="3200">
                <a:latin typeface="Arial" pitchFamily="34" charset="0"/>
              </a:rPr>
              <a:t> = 742.0 torr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H2O</a:t>
            </a:r>
            <a:r>
              <a:rPr lang="en-US" altLang="en-US" sz="3200">
                <a:latin typeface="Arial" pitchFamily="34" charset="0"/>
              </a:rPr>
              <a:t> = 42.2 torr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4011613" y="3325813"/>
            <a:ext cx="5132387" cy="332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WORK: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total</a:t>
            </a:r>
            <a:r>
              <a:rPr lang="en-US" altLang="en-US" sz="3200">
                <a:latin typeface="Arial" pitchFamily="34" charset="0"/>
              </a:rPr>
              <a:t> = P</a:t>
            </a:r>
            <a:r>
              <a:rPr lang="en-US" altLang="en-US" sz="3200" baseline="-25000">
                <a:latin typeface="Arial" pitchFamily="34" charset="0"/>
              </a:rPr>
              <a:t>gas </a:t>
            </a:r>
            <a:r>
              <a:rPr lang="en-US" altLang="en-US" sz="3200">
                <a:latin typeface="Arial" pitchFamily="34" charset="0"/>
              </a:rPr>
              <a:t>+ P</a:t>
            </a:r>
            <a:r>
              <a:rPr lang="en-US" altLang="en-US" sz="3200" baseline="-25000">
                <a:latin typeface="Arial" pitchFamily="34" charset="0"/>
              </a:rPr>
              <a:t>H2O</a:t>
            </a:r>
            <a:r>
              <a:rPr lang="en-US" altLang="en-US" sz="3200">
                <a:latin typeface="Arial" pitchFamily="34" charset="0"/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en-US" altLang="en-US" sz="3200">
                <a:latin typeface="Arial" pitchFamily="34" charset="0"/>
              </a:rPr>
              <a:t>742.0 torr = P</a:t>
            </a:r>
            <a:r>
              <a:rPr lang="en-US" altLang="en-US" sz="3200" baseline="-25000">
                <a:latin typeface="Arial" pitchFamily="34" charset="0"/>
              </a:rPr>
              <a:t>H2</a:t>
            </a:r>
            <a:r>
              <a:rPr lang="en-US" altLang="en-US" sz="3200">
                <a:latin typeface="Arial" pitchFamily="34" charset="0"/>
              </a:rPr>
              <a:t> + 42.2 torr</a:t>
            </a:r>
          </a:p>
          <a:p>
            <a:pPr>
              <a:spcBef>
                <a:spcPct val="40000"/>
              </a:spcBef>
            </a:pPr>
            <a:r>
              <a:rPr lang="en-US" altLang="en-US" sz="3200">
                <a:latin typeface="Arial" pitchFamily="34" charset="0"/>
              </a:rPr>
              <a:t>P</a:t>
            </a:r>
            <a:r>
              <a:rPr lang="en-US" altLang="en-US" sz="3200" baseline="-25000">
                <a:latin typeface="Arial" pitchFamily="34" charset="0"/>
              </a:rPr>
              <a:t>gas</a:t>
            </a:r>
            <a:r>
              <a:rPr lang="en-US" altLang="en-US" sz="3200">
                <a:latin typeface="Arial" pitchFamily="34" charset="0"/>
              </a:rPr>
              <a:t> = 699.8 torr</a:t>
            </a:r>
          </a:p>
        </p:txBody>
      </p:sp>
      <p:sp>
        <p:nvSpPr>
          <p:cNvPr id="5125" name="Rectangle 6"/>
          <p:cNvSpPr>
            <a:spLocks noChangeArrowheads="1"/>
          </p:cNvSpPr>
          <p:nvPr>
            <p:ph type="body" idx="1"/>
          </p:nvPr>
        </p:nvSpPr>
        <p:spPr>
          <a:xfrm>
            <a:off x="887413" y="1077913"/>
            <a:ext cx="8256587" cy="1543050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2800" smtClean="0"/>
              <a:t>A gas is collected over water at a temp of 35.0°C when the barometric pressure is 742.0 torr.  What is the partial pressure of the dry gas? 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3786188" y="3333750"/>
            <a:ext cx="0" cy="3284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0" y="389413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2" name="AutoShape 10"/>
          <p:cNvSpPr>
            <a:spLocks noChangeArrowheads="1"/>
          </p:cNvSpPr>
          <p:nvPr/>
        </p:nvSpPr>
        <p:spPr bwMode="auto">
          <a:xfrm>
            <a:off x="195263" y="5940425"/>
            <a:ext cx="3838575" cy="788988"/>
          </a:xfrm>
          <a:prstGeom prst="wedgeRectCallout">
            <a:avLst>
              <a:gd name="adj1" fmla="val -4051"/>
              <a:gd name="adj2" fmla="val -94870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bg2"/>
                </a:solidFill>
                <a:latin typeface="Arial" pitchFamily="34" charset="0"/>
              </a:rPr>
              <a:t>Look up water-vapor pressure on p.899 for 35.0</a:t>
            </a:r>
            <a:r>
              <a:rPr lang="en-US" altLang="en-US" sz="2000">
                <a:solidFill>
                  <a:schemeClr val="bg2"/>
                </a:solidFill>
                <a:latin typeface="Arial" pitchFamily="34" charset="0"/>
                <a:cs typeface="Times New Roman" pitchFamily="18" charset="0"/>
              </a:rPr>
              <a:t>°C.</a:t>
            </a:r>
            <a:endParaRPr lang="en-US" altLang="en-US" sz="200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105483" name="AutoShape 11"/>
          <p:cNvSpPr>
            <a:spLocks noChangeArrowheads="1"/>
          </p:cNvSpPr>
          <p:nvPr/>
        </p:nvSpPr>
        <p:spPr bwMode="auto">
          <a:xfrm>
            <a:off x="4892675" y="5940425"/>
            <a:ext cx="3838575" cy="788988"/>
          </a:xfrm>
          <a:prstGeom prst="wedgeRectCallout">
            <a:avLst>
              <a:gd name="adj1" fmla="val -34741"/>
              <a:gd name="adj2" fmla="val -70324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bg2"/>
                </a:solidFill>
                <a:latin typeface="Arial" pitchFamily="34" charset="0"/>
              </a:rPr>
              <a:t>Sig Figs: Round to least number of decimal places.</a:t>
            </a:r>
          </a:p>
        </p:txBody>
      </p:sp>
      <p:sp>
        <p:nvSpPr>
          <p:cNvPr id="105484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Dalton’s Law</a:t>
            </a:r>
          </a:p>
        </p:txBody>
      </p:sp>
      <p:sp>
        <p:nvSpPr>
          <p:cNvPr id="5131" name="AutoShape 13"/>
          <p:cNvSpPr>
            <a:spLocks noChangeArrowheads="1"/>
          </p:cNvSpPr>
          <p:nvPr/>
        </p:nvSpPr>
        <p:spPr bwMode="auto">
          <a:xfrm>
            <a:off x="200025" y="2482850"/>
            <a:ext cx="8729663" cy="788988"/>
          </a:xfrm>
          <a:prstGeom prst="wedgeRectCallout">
            <a:avLst>
              <a:gd name="adj1" fmla="val -32468"/>
              <a:gd name="adj2" fmla="val -47384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200">
                <a:solidFill>
                  <a:schemeClr val="bg2"/>
                </a:solidFill>
                <a:latin typeface="Arial" pitchFamily="34" charset="0"/>
              </a:rPr>
              <a:t>The total pressure in the collection bottle is equal to barometric pressure and is a mixture of the “gas” and water vapor.</a:t>
            </a:r>
          </a:p>
        </p:txBody>
      </p:sp>
    </p:spTree>
    <p:extLst>
      <p:ext uri="{BB962C8B-B14F-4D97-AF65-F5344CB8AC3E}">
        <p14:creationId xmlns:p14="http://schemas.microsoft.com/office/powerpoint/2010/main" val="4038620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autoUpdateAnimBg="0"/>
      <p:bldP spid="105476" grpId="0" autoUpdateAnimBg="0"/>
      <p:bldP spid="105482" grpId="0" animBg="1" autoUpdateAnimBg="0"/>
      <p:bldP spid="1054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C. Graham’s Law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219200" y="1055688"/>
            <a:ext cx="7772400" cy="5586412"/>
          </a:xfrm>
        </p:spPr>
        <p:txBody>
          <a:bodyPr/>
          <a:lstStyle/>
          <a:p>
            <a:pPr>
              <a:defRPr/>
            </a:pPr>
            <a:r>
              <a:rPr lang="en-US" altLang="en-US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Diffusion</a:t>
            </a:r>
            <a:endParaRPr lang="en-US" altLang="en-US" smtClean="0"/>
          </a:p>
          <a:p>
            <a:pPr lvl="1">
              <a:spcBef>
                <a:spcPct val="15000"/>
              </a:spcBef>
              <a:defRPr/>
            </a:pPr>
            <a:r>
              <a:rPr lang="en-US" altLang="en-US" smtClean="0"/>
              <a:t>Spreading of gas molecules throughout a container until evenly distributed.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Effusion</a:t>
            </a:r>
          </a:p>
          <a:p>
            <a:pPr lvl="1">
              <a:defRPr/>
            </a:pPr>
            <a:r>
              <a:rPr lang="en-US" altLang="en-US" smtClean="0"/>
              <a:t>Passing of gas molecules through a tiny opening in a container</a:t>
            </a:r>
          </a:p>
        </p:txBody>
      </p:sp>
    </p:spTree>
    <p:extLst>
      <p:ext uri="{BB962C8B-B14F-4D97-AF65-F5344CB8AC3E}">
        <p14:creationId xmlns:p14="http://schemas.microsoft.com/office/powerpoint/2010/main" val="299822646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A. Boyle’s Law</a:t>
            </a:r>
          </a:p>
        </p:txBody>
      </p:sp>
      <p:grpSp>
        <p:nvGrpSpPr>
          <p:cNvPr id="46090" name="Group 10"/>
          <p:cNvGrpSpPr>
            <a:grpSpLocks/>
          </p:cNvGrpSpPr>
          <p:nvPr/>
        </p:nvGrpSpPr>
        <p:grpSpPr bwMode="auto">
          <a:xfrm>
            <a:off x="1135063" y="4216400"/>
            <a:ext cx="3011487" cy="2641600"/>
            <a:chOff x="877" y="2245"/>
            <a:chExt cx="1897" cy="1664"/>
          </a:xfrm>
        </p:grpSpPr>
        <p:sp>
          <p:nvSpPr>
            <p:cNvPr id="3079" name="Line 5"/>
            <p:cNvSpPr>
              <a:spLocks noChangeShapeType="1"/>
            </p:cNvSpPr>
            <p:nvPr/>
          </p:nvSpPr>
          <p:spPr bwMode="auto">
            <a:xfrm>
              <a:off x="1184" y="2245"/>
              <a:ext cx="0" cy="130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Line 6"/>
            <p:cNvSpPr>
              <a:spLocks noChangeShapeType="1"/>
            </p:cNvSpPr>
            <p:nvPr/>
          </p:nvSpPr>
          <p:spPr bwMode="auto">
            <a:xfrm>
              <a:off x="1184" y="3548"/>
              <a:ext cx="159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Arc 7"/>
            <p:cNvSpPr>
              <a:spLocks/>
            </p:cNvSpPr>
            <p:nvPr/>
          </p:nvSpPr>
          <p:spPr bwMode="auto">
            <a:xfrm flipH="1" flipV="1">
              <a:off x="1334" y="2274"/>
              <a:ext cx="1326" cy="1122"/>
            </a:xfrm>
            <a:custGeom>
              <a:avLst/>
              <a:gdLst>
                <a:gd name="T0" fmla="*/ 53 w 21600"/>
                <a:gd name="T1" fmla="*/ 0 h 21583"/>
                <a:gd name="T2" fmla="*/ 1326 w 21600"/>
                <a:gd name="T3" fmla="*/ 1122 h 21583"/>
                <a:gd name="T4" fmla="*/ 0 w 21600"/>
                <a:gd name="T5" fmla="*/ 1122 h 2158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583" fill="none" extrusionOk="0">
                  <a:moveTo>
                    <a:pt x="866" y="0"/>
                  </a:moveTo>
                  <a:cubicBezTo>
                    <a:pt x="12449" y="465"/>
                    <a:pt x="21600" y="9990"/>
                    <a:pt x="21600" y="21583"/>
                  </a:cubicBezTo>
                </a:path>
                <a:path w="21600" h="21583" stroke="0" extrusionOk="0">
                  <a:moveTo>
                    <a:pt x="866" y="0"/>
                  </a:moveTo>
                  <a:cubicBezTo>
                    <a:pt x="12449" y="465"/>
                    <a:pt x="21600" y="9990"/>
                    <a:pt x="21600" y="21583"/>
                  </a:cubicBezTo>
                  <a:lnTo>
                    <a:pt x="0" y="21583"/>
                  </a:lnTo>
                  <a:lnTo>
                    <a:pt x="866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Text Box 8"/>
            <p:cNvSpPr txBox="1">
              <a:spLocks noChangeArrowheads="1"/>
            </p:cNvSpPr>
            <p:nvPr/>
          </p:nvSpPr>
          <p:spPr bwMode="auto">
            <a:xfrm>
              <a:off x="877" y="2739"/>
              <a:ext cx="307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800" b="1">
                  <a:latin typeface="Arial" pitchFamily="34" charset="0"/>
                </a:rPr>
                <a:t>P</a:t>
              </a:r>
              <a:endParaRPr lang="en-US" altLang="en-US" sz="1600">
                <a:latin typeface="Arial" pitchFamily="34" charset="0"/>
              </a:endParaRPr>
            </a:p>
          </p:txBody>
        </p:sp>
        <p:sp>
          <p:nvSpPr>
            <p:cNvPr id="3083" name="Text Box 9"/>
            <p:cNvSpPr txBox="1">
              <a:spLocks noChangeArrowheads="1"/>
            </p:cNvSpPr>
            <p:nvPr/>
          </p:nvSpPr>
          <p:spPr bwMode="auto">
            <a:xfrm>
              <a:off x="1817" y="3538"/>
              <a:ext cx="307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en-US" altLang="en-US" sz="2800" b="1">
                  <a:latin typeface="Arial" pitchFamily="34" charset="0"/>
                </a:rPr>
                <a:t>V</a:t>
              </a:r>
              <a:endParaRPr lang="en-US" altLang="en-US" sz="1600">
                <a:latin typeface="Arial" pitchFamily="34" charset="0"/>
              </a:endParaRPr>
            </a:p>
          </p:txBody>
        </p:sp>
      </p:grp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4708525" y="4262438"/>
            <a:ext cx="3697288" cy="2366962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7200" b="1">
                <a:solidFill>
                  <a:srgbClr val="000000"/>
                </a:solidFill>
              </a:rPr>
              <a:t>PV = k</a:t>
            </a:r>
            <a:endParaRPr lang="en-US" altLang="en-US"/>
          </a:p>
        </p:txBody>
      </p:sp>
      <p:graphicFrame>
        <p:nvGraphicFramePr>
          <p:cNvPr id="46101" name="Object 21"/>
          <p:cNvGraphicFramePr>
            <a:graphicFrameLocks noChangeAspect="1"/>
          </p:cNvGraphicFramePr>
          <p:nvPr/>
        </p:nvGraphicFramePr>
        <p:xfrm>
          <a:off x="3171825" y="1141413"/>
          <a:ext cx="5672138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5510784" imgH="2109216" progId="Word.Document.8">
                  <p:embed/>
                </p:oleObj>
              </mc:Choice>
              <mc:Fallback>
                <p:oleObj name="Document" r:id="rId3" imgW="5510784" imgH="21092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1520"/>
                      <a:stretch>
                        <a:fillRect/>
                      </a:stretch>
                    </p:blipFill>
                    <p:spPr bwMode="auto">
                      <a:xfrm>
                        <a:off x="3171825" y="1141413"/>
                        <a:ext cx="5672138" cy="316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6102" name="Picture 22" descr="Boy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214438"/>
            <a:ext cx="1508125" cy="17859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3215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2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C. Graham’s Law</a:t>
            </a: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auto">
          <a:xfrm>
            <a:off x="2854325" y="5353050"/>
            <a:ext cx="3908425" cy="1136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6000" b="1" i="1">
                <a:solidFill>
                  <a:schemeClr val="bg2"/>
                </a:solidFill>
              </a:rPr>
              <a:t>KE = </a:t>
            </a:r>
            <a:r>
              <a:rPr lang="en-US" altLang="en-US" sz="6000" b="1">
                <a:solidFill>
                  <a:schemeClr val="bg2"/>
                </a:solidFill>
              </a:rPr>
              <a:t>½</a:t>
            </a:r>
            <a:r>
              <a:rPr lang="en-US" altLang="en-US" sz="6000" b="1" i="1">
                <a:solidFill>
                  <a:schemeClr val="bg2"/>
                </a:solidFill>
              </a:rPr>
              <a:t>mv</a:t>
            </a:r>
            <a:r>
              <a:rPr lang="en-US" altLang="en-US" sz="6000" b="1" i="1" baseline="30000">
                <a:solidFill>
                  <a:schemeClr val="bg2"/>
                </a:solidFill>
              </a:rPr>
              <a:t>2</a:t>
            </a:r>
            <a:endParaRPr lang="en-US" altLang="en-US" sz="6000" b="1" i="1">
              <a:solidFill>
                <a:schemeClr val="bg2"/>
              </a:solidFill>
            </a:endParaRP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219200" y="1055688"/>
            <a:ext cx="7772400" cy="5116512"/>
          </a:xfrm>
        </p:spPr>
        <p:txBody>
          <a:bodyPr/>
          <a:lstStyle/>
          <a:p>
            <a:pPr>
              <a:defRPr/>
            </a:pPr>
            <a:r>
              <a:rPr lang="en-US" altLang="en-US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Speed of diffusion/effusion</a:t>
            </a:r>
          </a:p>
          <a:p>
            <a:pPr lvl="1">
              <a:spcBef>
                <a:spcPct val="40000"/>
              </a:spcBef>
              <a:defRPr/>
            </a:pPr>
            <a:r>
              <a:rPr lang="en-US" altLang="en-US" smtClean="0"/>
              <a:t>Kinetic energy is determined by the temperature of the gas.</a:t>
            </a:r>
          </a:p>
          <a:p>
            <a:pPr lvl="1">
              <a:spcBef>
                <a:spcPct val="40000"/>
              </a:spcBef>
              <a:defRPr/>
            </a:pPr>
            <a:r>
              <a:rPr lang="en-US" altLang="en-US" smtClean="0"/>
              <a:t>At the same temp &amp; KE, heavier molecules move more slowly.	</a:t>
            </a:r>
          </a:p>
          <a:p>
            <a:pPr lvl="2">
              <a:defRPr/>
            </a:pPr>
            <a:r>
              <a:rPr lang="en-US" altLang="en-US" smtClean="0"/>
              <a:t>Larger </a:t>
            </a:r>
            <a:r>
              <a:rPr lang="en-US" altLang="en-US" b="1" i="1" smtClean="0">
                <a:latin typeface="Times New Roman" pitchFamily="18" charset="0"/>
              </a:rPr>
              <a:t>m</a:t>
            </a:r>
            <a:r>
              <a:rPr lang="en-US" altLang="en-US" smtClean="0"/>
              <a:t> </a:t>
            </a:r>
            <a:r>
              <a:rPr lang="en-US" altLang="en-US" smtClean="0">
                <a:sym typeface="Symbol" pitchFamily="18" charset="2"/>
              </a:rPr>
              <a:t> smaller </a:t>
            </a:r>
            <a:r>
              <a:rPr lang="en-US" altLang="en-US" b="1" i="1" smtClean="0">
                <a:latin typeface="Times New Roman" pitchFamily="18" charset="0"/>
                <a:sym typeface="Symbol" pitchFamily="18" charset="2"/>
              </a:rPr>
              <a:t>v</a:t>
            </a:r>
            <a:endParaRPr lang="en-US" altLang="en-US" b="1" i="1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2866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A. Boyle’s Law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8138" y="1214438"/>
            <a:ext cx="6102350" cy="195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mtClean="0"/>
              <a:t>The pressure and volume of a gas are inversely related 	</a:t>
            </a:r>
          </a:p>
          <a:p>
            <a:pPr lvl="1"/>
            <a:r>
              <a:rPr lang="en-US" altLang="en-US" smtClean="0"/>
              <a:t>at constant mass &amp; temp</a:t>
            </a: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1135063" y="4216400"/>
            <a:ext cx="3011487" cy="2641600"/>
            <a:chOff x="877" y="2245"/>
            <a:chExt cx="1897" cy="1664"/>
          </a:xfrm>
        </p:grpSpPr>
        <p:sp>
          <p:nvSpPr>
            <p:cNvPr id="4103" name="Line 5"/>
            <p:cNvSpPr>
              <a:spLocks noChangeShapeType="1"/>
            </p:cNvSpPr>
            <p:nvPr/>
          </p:nvSpPr>
          <p:spPr bwMode="auto">
            <a:xfrm>
              <a:off x="1184" y="2245"/>
              <a:ext cx="0" cy="130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Line 6"/>
            <p:cNvSpPr>
              <a:spLocks noChangeShapeType="1"/>
            </p:cNvSpPr>
            <p:nvPr/>
          </p:nvSpPr>
          <p:spPr bwMode="auto">
            <a:xfrm>
              <a:off x="1184" y="3548"/>
              <a:ext cx="159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Arc 7"/>
            <p:cNvSpPr>
              <a:spLocks/>
            </p:cNvSpPr>
            <p:nvPr/>
          </p:nvSpPr>
          <p:spPr bwMode="auto">
            <a:xfrm flipH="1" flipV="1">
              <a:off x="1334" y="2274"/>
              <a:ext cx="1326" cy="1122"/>
            </a:xfrm>
            <a:custGeom>
              <a:avLst/>
              <a:gdLst>
                <a:gd name="T0" fmla="*/ 53 w 21600"/>
                <a:gd name="T1" fmla="*/ 0 h 21583"/>
                <a:gd name="T2" fmla="*/ 1326 w 21600"/>
                <a:gd name="T3" fmla="*/ 1122 h 21583"/>
                <a:gd name="T4" fmla="*/ 0 w 21600"/>
                <a:gd name="T5" fmla="*/ 1122 h 2158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583" fill="none" extrusionOk="0">
                  <a:moveTo>
                    <a:pt x="866" y="0"/>
                  </a:moveTo>
                  <a:cubicBezTo>
                    <a:pt x="12449" y="465"/>
                    <a:pt x="21600" y="9990"/>
                    <a:pt x="21600" y="21583"/>
                  </a:cubicBezTo>
                </a:path>
                <a:path w="21600" h="21583" stroke="0" extrusionOk="0">
                  <a:moveTo>
                    <a:pt x="866" y="0"/>
                  </a:moveTo>
                  <a:cubicBezTo>
                    <a:pt x="12449" y="465"/>
                    <a:pt x="21600" y="9990"/>
                    <a:pt x="21600" y="21583"/>
                  </a:cubicBezTo>
                  <a:lnTo>
                    <a:pt x="0" y="21583"/>
                  </a:lnTo>
                  <a:lnTo>
                    <a:pt x="866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Text Box 8"/>
            <p:cNvSpPr txBox="1">
              <a:spLocks noChangeArrowheads="1"/>
            </p:cNvSpPr>
            <p:nvPr/>
          </p:nvSpPr>
          <p:spPr bwMode="auto">
            <a:xfrm>
              <a:off x="877" y="2739"/>
              <a:ext cx="307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800" b="1">
                  <a:latin typeface="Arial" pitchFamily="34" charset="0"/>
                </a:rPr>
                <a:t>P</a:t>
              </a:r>
              <a:endParaRPr lang="en-US" altLang="en-US" sz="1600">
                <a:latin typeface="Arial" pitchFamily="34" charset="0"/>
              </a:endParaRPr>
            </a:p>
          </p:txBody>
        </p:sp>
        <p:sp>
          <p:nvSpPr>
            <p:cNvPr id="4107" name="Text Box 9"/>
            <p:cNvSpPr txBox="1">
              <a:spLocks noChangeArrowheads="1"/>
            </p:cNvSpPr>
            <p:nvPr/>
          </p:nvSpPr>
          <p:spPr bwMode="auto">
            <a:xfrm>
              <a:off x="1817" y="3538"/>
              <a:ext cx="307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en-US" altLang="en-US" sz="2800" b="1">
                  <a:latin typeface="Arial" pitchFamily="34" charset="0"/>
                </a:rPr>
                <a:t>V</a:t>
              </a:r>
              <a:endParaRPr lang="en-US" altLang="en-US" sz="1600">
                <a:latin typeface="Arial" pitchFamily="34" charset="0"/>
              </a:endParaRPr>
            </a:p>
          </p:txBody>
        </p:sp>
      </p:grpSp>
      <p:sp>
        <p:nvSpPr>
          <p:cNvPr id="4101" name="Oval 10"/>
          <p:cNvSpPr>
            <a:spLocks noChangeArrowheads="1"/>
          </p:cNvSpPr>
          <p:nvPr/>
        </p:nvSpPr>
        <p:spPr bwMode="auto">
          <a:xfrm>
            <a:off x="4708525" y="4262438"/>
            <a:ext cx="3697288" cy="2366962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7200" b="1">
                <a:solidFill>
                  <a:srgbClr val="000000"/>
                </a:solidFill>
              </a:rPr>
              <a:t>PV = k</a:t>
            </a:r>
            <a:endParaRPr lang="en-US" altLang="en-US"/>
          </a:p>
        </p:txBody>
      </p:sp>
      <p:pic>
        <p:nvPicPr>
          <p:cNvPr id="4102" name="Picture 12" descr="Boy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214438"/>
            <a:ext cx="1508125" cy="17859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7022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A. Boyle’s Law</a:t>
            </a:r>
          </a:p>
        </p:txBody>
      </p:sp>
      <p:pic>
        <p:nvPicPr>
          <p:cNvPr id="64515" name="Boyle's Law - belljar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1698625"/>
            <a:ext cx="5815012" cy="4360863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751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45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451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45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45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1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46" name="Group 18"/>
          <p:cNvGrpSpPr>
            <a:grpSpLocks/>
          </p:cNvGrpSpPr>
          <p:nvPr/>
        </p:nvGrpSpPr>
        <p:grpSpPr bwMode="auto">
          <a:xfrm>
            <a:off x="4708525" y="4287838"/>
            <a:ext cx="3754438" cy="2366962"/>
            <a:chOff x="2810" y="2229"/>
            <a:chExt cx="2546" cy="1636"/>
          </a:xfrm>
        </p:grpSpPr>
        <p:sp>
          <p:nvSpPr>
            <p:cNvPr id="6157" name="Oval 6"/>
            <p:cNvSpPr>
              <a:spLocks noChangeArrowheads="1"/>
            </p:cNvSpPr>
            <p:nvPr/>
          </p:nvSpPr>
          <p:spPr bwMode="auto">
            <a:xfrm>
              <a:off x="2810" y="2229"/>
              <a:ext cx="2546" cy="163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/>
            </a:p>
          </p:txBody>
        </p:sp>
        <p:graphicFrame>
          <p:nvGraphicFramePr>
            <p:cNvPr id="6158" name="Object 7"/>
            <p:cNvGraphicFramePr>
              <a:graphicFrameLocks noChangeAspect="1"/>
            </p:cNvGraphicFramePr>
            <p:nvPr/>
          </p:nvGraphicFramePr>
          <p:xfrm>
            <a:off x="3324" y="2355"/>
            <a:ext cx="1518" cy="1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Equation" r:id="rId3" imgW="431613" imgH="393529" progId="Equation.3">
                    <p:embed/>
                  </p:oleObj>
                </mc:Choice>
                <mc:Fallback>
                  <p:oleObj name="Equation" r:id="rId3" imgW="43161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4" y="2355"/>
                          <a:ext cx="1518" cy="1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8137" name="Group 9"/>
          <p:cNvGrpSpPr>
            <a:grpSpLocks/>
          </p:cNvGrpSpPr>
          <p:nvPr/>
        </p:nvGrpSpPr>
        <p:grpSpPr bwMode="auto">
          <a:xfrm>
            <a:off x="1136650" y="4189413"/>
            <a:ext cx="3021013" cy="2668587"/>
            <a:chOff x="754" y="2175"/>
            <a:chExt cx="1750" cy="1743"/>
          </a:xfrm>
        </p:grpSpPr>
        <p:sp>
          <p:nvSpPr>
            <p:cNvPr id="6151" name="Text Box 10"/>
            <p:cNvSpPr txBox="1">
              <a:spLocks noChangeArrowheads="1"/>
            </p:cNvSpPr>
            <p:nvPr/>
          </p:nvSpPr>
          <p:spPr bwMode="auto">
            <a:xfrm>
              <a:off x="754" y="2693"/>
              <a:ext cx="284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800" b="1">
                  <a:latin typeface="Arial" pitchFamily="34" charset="0"/>
                </a:rPr>
                <a:t>V</a:t>
              </a:r>
              <a:endParaRPr lang="en-US" altLang="en-US" sz="1600">
                <a:latin typeface="Arial" pitchFamily="34" charset="0"/>
              </a:endParaRPr>
            </a:p>
          </p:txBody>
        </p:sp>
        <p:sp>
          <p:nvSpPr>
            <p:cNvPr id="6152" name="Text Box 11"/>
            <p:cNvSpPr txBox="1">
              <a:spLocks noChangeArrowheads="1"/>
            </p:cNvSpPr>
            <p:nvPr/>
          </p:nvSpPr>
          <p:spPr bwMode="auto">
            <a:xfrm>
              <a:off x="1621" y="3530"/>
              <a:ext cx="28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en-US" altLang="en-US" sz="2800" b="1">
                  <a:latin typeface="Arial" pitchFamily="34" charset="0"/>
                </a:rPr>
                <a:t>T</a:t>
              </a:r>
              <a:endParaRPr lang="en-US" altLang="en-US" sz="1600">
                <a:latin typeface="Arial" pitchFamily="34" charset="0"/>
              </a:endParaRPr>
            </a:p>
          </p:txBody>
        </p:sp>
        <p:grpSp>
          <p:nvGrpSpPr>
            <p:cNvPr id="6153" name="Group 12"/>
            <p:cNvGrpSpPr>
              <a:grpSpLocks/>
            </p:cNvGrpSpPr>
            <p:nvPr/>
          </p:nvGrpSpPr>
          <p:grpSpPr bwMode="auto">
            <a:xfrm>
              <a:off x="1038" y="2175"/>
              <a:ext cx="1466" cy="1365"/>
              <a:chOff x="1038" y="2175"/>
              <a:chExt cx="1466" cy="1365"/>
            </a:xfrm>
          </p:grpSpPr>
          <p:sp>
            <p:nvSpPr>
              <p:cNvPr id="6154" name="Line 13"/>
              <p:cNvSpPr>
                <a:spLocks noChangeShapeType="1"/>
              </p:cNvSpPr>
              <p:nvPr/>
            </p:nvSpPr>
            <p:spPr bwMode="auto">
              <a:xfrm>
                <a:off x="1038" y="2175"/>
                <a:ext cx="0" cy="136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5" name="Line 14"/>
              <p:cNvSpPr>
                <a:spLocks noChangeShapeType="1"/>
              </p:cNvSpPr>
              <p:nvPr/>
            </p:nvSpPr>
            <p:spPr bwMode="auto">
              <a:xfrm>
                <a:off x="1038" y="3540"/>
                <a:ext cx="146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Line 15"/>
              <p:cNvSpPr>
                <a:spLocks noChangeShapeType="1"/>
              </p:cNvSpPr>
              <p:nvPr/>
            </p:nvSpPr>
            <p:spPr bwMode="auto">
              <a:xfrm flipV="1">
                <a:off x="1038" y="2499"/>
                <a:ext cx="1223" cy="94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81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Charles’ Law</a:t>
            </a:r>
          </a:p>
        </p:txBody>
      </p:sp>
      <p:graphicFrame>
        <p:nvGraphicFramePr>
          <p:cNvPr id="48150" name="Object 22"/>
          <p:cNvGraphicFramePr>
            <a:graphicFrameLocks noChangeAspect="1"/>
          </p:cNvGraphicFramePr>
          <p:nvPr/>
        </p:nvGraphicFramePr>
        <p:xfrm>
          <a:off x="2962275" y="1141413"/>
          <a:ext cx="6183313" cy="312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5" imgW="6111240" imgH="3057144" progId="Word.Document.8">
                  <p:embed/>
                </p:oleObj>
              </mc:Choice>
              <mc:Fallback>
                <p:oleObj name="Document" r:id="rId5" imgW="6111240" imgH="30571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8876" b="32001"/>
                      <a:stretch>
                        <a:fillRect/>
                      </a:stretch>
                    </p:blipFill>
                    <p:spPr bwMode="auto">
                      <a:xfrm>
                        <a:off x="2962275" y="1141413"/>
                        <a:ext cx="6183313" cy="312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8151" name="Picture 23" descr="Charle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214438"/>
            <a:ext cx="1636712" cy="17811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665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4708525" y="4287838"/>
            <a:ext cx="3754438" cy="2366962"/>
            <a:chOff x="2810" y="2229"/>
            <a:chExt cx="2546" cy="1636"/>
          </a:xfrm>
        </p:grpSpPr>
        <p:sp>
          <p:nvSpPr>
            <p:cNvPr id="7181" name="Oval 3"/>
            <p:cNvSpPr>
              <a:spLocks noChangeArrowheads="1"/>
            </p:cNvSpPr>
            <p:nvPr/>
          </p:nvSpPr>
          <p:spPr bwMode="auto">
            <a:xfrm>
              <a:off x="2810" y="2229"/>
              <a:ext cx="2546" cy="163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/>
            </a:p>
          </p:txBody>
        </p:sp>
        <p:graphicFrame>
          <p:nvGraphicFramePr>
            <p:cNvPr id="7182" name="Object 4"/>
            <p:cNvGraphicFramePr>
              <a:graphicFrameLocks noChangeAspect="1"/>
            </p:cNvGraphicFramePr>
            <p:nvPr/>
          </p:nvGraphicFramePr>
          <p:xfrm>
            <a:off x="3324" y="2355"/>
            <a:ext cx="1518" cy="1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Equation" r:id="rId3" imgW="431613" imgH="393529" progId="Equation.3">
                    <p:embed/>
                  </p:oleObj>
                </mc:Choice>
                <mc:Fallback>
                  <p:oleObj name="Equation" r:id="rId3" imgW="43161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4" y="2355"/>
                          <a:ext cx="1518" cy="1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71" name="Group 5"/>
          <p:cNvGrpSpPr>
            <a:grpSpLocks/>
          </p:cNvGrpSpPr>
          <p:nvPr/>
        </p:nvGrpSpPr>
        <p:grpSpPr bwMode="auto">
          <a:xfrm>
            <a:off x="1136650" y="4189413"/>
            <a:ext cx="3021013" cy="2668587"/>
            <a:chOff x="754" y="2175"/>
            <a:chExt cx="1750" cy="1743"/>
          </a:xfrm>
        </p:grpSpPr>
        <p:sp>
          <p:nvSpPr>
            <p:cNvPr id="7175" name="Text Box 6"/>
            <p:cNvSpPr txBox="1">
              <a:spLocks noChangeArrowheads="1"/>
            </p:cNvSpPr>
            <p:nvPr/>
          </p:nvSpPr>
          <p:spPr bwMode="auto">
            <a:xfrm>
              <a:off x="754" y="2693"/>
              <a:ext cx="284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800" b="1">
                  <a:latin typeface="Arial" pitchFamily="34" charset="0"/>
                </a:rPr>
                <a:t>V</a:t>
              </a:r>
              <a:endParaRPr lang="en-US" altLang="en-US" sz="1600">
                <a:latin typeface="Arial" pitchFamily="34" charset="0"/>
              </a:endParaRPr>
            </a:p>
          </p:txBody>
        </p:sp>
        <p:sp>
          <p:nvSpPr>
            <p:cNvPr id="7176" name="Text Box 7"/>
            <p:cNvSpPr txBox="1">
              <a:spLocks noChangeArrowheads="1"/>
            </p:cNvSpPr>
            <p:nvPr/>
          </p:nvSpPr>
          <p:spPr bwMode="auto">
            <a:xfrm>
              <a:off x="1621" y="3530"/>
              <a:ext cx="28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en-US" altLang="en-US" sz="2800" b="1">
                  <a:latin typeface="Arial" pitchFamily="34" charset="0"/>
                </a:rPr>
                <a:t>T</a:t>
              </a:r>
              <a:endParaRPr lang="en-US" altLang="en-US" sz="1600">
                <a:latin typeface="Arial" pitchFamily="34" charset="0"/>
              </a:endParaRPr>
            </a:p>
          </p:txBody>
        </p:sp>
        <p:grpSp>
          <p:nvGrpSpPr>
            <p:cNvPr id="7177" name="Group 8"/>
            <p:cNvGrpSpPr>
              <a:grpSpLocks/>
            </p:cNvGrpSpPr>
            <p:nvPr/>
          </p:nvGrpSpPr>
          <p:grpSpPr bwMode="auto">
            <a:xfrm>
              <a:off x="1038" y="2175"/>
              <a:ext cx="1466" cy="1365"/>
              <a:chOff x="1038" y="2175"/>
              <a:chExt cx="1466" cy="1365"/>
            </a:xfrm>
          </p:grpSpPr>
          <p:sp>
            <p:nvSpPr>
              <p:cNvPr id="7178" name="Line 9"/>
              <p:cNvSpPr>
                <a:spLocks noChangeShapeType="1"/>
              </p:cNvSpPr>
              <p:nvPr/>
            </p:nvSpPr>
            <p:spPr bwMode="auto">
              <a:xfrm>
                <a:off x="1038" y="2175"/>
                <a:ext cx="0" cy="136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9" name="Line 10"/>
              <p:cNvSpPr>
                <a:spLocks noChangeShapeType="1"/>
              </p:cNvSpPr>
              <p:nvPr/>
            </p:nvSpPr>
            <p:spPr bwMode="auto">
              <a:xfrm>
                <a:off x="1038" y="3540"/>
                <a:ext cx="146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Line 11"/>
              <p:cNvSpPr>
                <a:spLocks noChangeShapeType="1"/>
              </p:cNvSpPr>
              <p:nvPr/>
            </p:nvSpPr>
            <p:spPr bwMode="auto">
              <a:xfrm flipV="1">
                <a:off x="1038" y="2499"/>
                <a:ext cx="1223" cy="94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729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Charles’ Law</a:t>
            </a:r>
          </a:p>
        </p:txBody>
      </p:sp>
      <p:sp>
        <p:nvSpPr>
          <p:cNvPr id="9729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878138" y="1214438"/>
            <a:ext cx="6265862" cy="1928812"/>
          </a:xfrm>
          <a:noFill/>
        </p:spPr>
        <p:txBody>
          <a:bodyPr>
            <a:normAutofit lnSpcReduction="10000"/>
          </a:bodyPr>
          <a:lstStyle/>
          <a:p>
            <a:pPr>
              <a:spcBef>
                <a:spcPct val="100000"/>
              </a:spcBef>
            </a:pPr>
            <a:r>
              <a:rPr lang="en-US" altLang="en-US" smtClean="0"/>
              <a:t>The volume and absolute temperature (K) of a gas are directly related </a:t>
            </a:r>
          </a:p>
          <a:p>
            <a:pPr lvl="1"/>
            <a:r>
              <a:rPr lang="en-US" altLang="en-US" smtClean="0"/>
              <a:t>at constant mass &amp; pressure</a:t>
            </a:r>
          </a:p>
        </p:txBody>
      </p:sp>
      <p:pic>
        <p:nvPicPr>
          <p:cNvPr id="7174" name="Picture 15" descr="Charl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214438"/>
            <a:ext cx="1636712" cy="17811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066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7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3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Charles’ Law</a:t>
            </a:r>
          </a:p>
        </p:txBody>
      </p:sp>
      <p:pic>
        <p:nvPicPr>
          <p:cNvPr id="61443" name="Charles' Law - warm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288" y="1646238"/>
            <a:ext cx="6094412" cy="457041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4" name="Charles' Law - cold.avi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525" y="1658938"/>
            <a:ext cx="6103938" cy="45783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275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14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614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1444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14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614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44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1443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1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614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4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31" name="Group 27"/>
          <p:cNvGrpSpPr>
            <a:grpSpLocks/>
          </p:cNvGrpSpPr>
          <p:nvPr/>
        </p:nvGrpSpPr>
        <p:grpSpPr bwMode="auto">
          <a:xfrm>
            <a:off x="4733925" y="4156075"/>
            <a:ext cx="3721100" cy="2355850"/>
            <a:chOff x="2810" y="2229"/>
            <a:chExt cx="2546" cy="1636"/>
          </a:xfrm>
        </p:grpSpPr>
        <p:sp>
          <p:nvSpPr>
            <p:cNvPr id="9229" name="Oval 10"/>
            <p:cNvSpPr>
              <a:spLocks noChangeArrowheads="1"/>
            </p:cNvSpPr>
            <p:nvPr/>
          </p:nvSpPr>
          <p:spPr bwMode="auto">
            <a:xfrm>
              <a:off x="2810" y="2229"/>
              <a:ext cx="2546" cy="163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/>
            </a:p>
          </p:txBody>
        </p:sp>
        <p:graphicFrame>
          <p:nvGraphicFramePr>
            <p:cNvPr id="9230" name="Object 26"/>
            <p:cNvGraphicFramePr>
              <a:graphicFrameLocks noChangeAspect="1"/>
            </p:cNvGraphicFramePr>
            <p:nvPr/>
          </p:nvGraphicFramePr>
          <p:xfrm>
            <a:off x="3343" y="2355"/>
            <a:ext cx="1479" cy="1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" name="Equation" r:id="rId3" imgW="418918" imgH="393529" progId="Equation.3">
                    <p:embed/>
                  </p:oleObj>
                </mc:Choice>
                <mc:Fallback>
                  <p:oleObj name="Equation" r:id="rId3" imgW="418918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3" y="2355"/>
                          <a:ext cx="1479" cy="1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129" name="Group 25"/>
          <p:cNvGrpSpPr>
            <a:grpSpLocks/>
          </p:cNvGrpSpPr>
          <p:nvPr/>
        </p:nvGrpSpPr>
        <p:grpSpPr bwMode="auto">
          <a:xfrm>
            <a:off x="1136650" y="4189413"/>
            <a:ext cx="3021013" cy="2668587"/>
            <a:chOff x="754" y="2175"/>
            <a:chExt cx="1750" cy="1743"/>
          </a:xfrm>
        </p:grpSpPr>
        <p:sp>
          <p:nvSpPr>
            <p:cNvPr id="9223" name="Text Box 15"/>
            <p:cNvSpPr txBox="1">
              <a:spLocks noChangeArrowheads="1"/>
            </p:cNvSpPr>
            <p:nvPr/>
          </p:nvSpPr>
          <p:spPr bwMode="auto">
            <a:xfrm>
              <a:off x="754" y="2693"/>
              <a:ext cx="284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800" b="1">
                  <a:latin typeface="Arial" pitchFamily="34" charset="0"/>
                </a:rPr>
                <a:t>P</a:t>
              </a:r>
              <a:endParaRPr lang="en-US" altLang="en-US" sz="1600">
                <a:latin typeface="Arial" pitchFamily="34" charset="0"/>
              </a:endParaRPr>
            </a:p>
          </p:txBody>
        </p:sp>
        <p:sp>
          <p:nvSpPr>
            <p:cNvPr id="9224" name="Text Box 16"/>
            <p:cNvSpPr txBox="1">
              <a:spLocks noChangeArrowheads="1"/>
            </p:cNvSpPr>
            <p:nvPr/>
          </p:nvSpPr>
          <p:spPr bwMode="auto">
            <a:xfrm>
              <a:off x="1621" y="3530"/>
              <a:ext cx="28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en-US" altLang="en-US" sz="2800" b="1">
                  <a:latin typeface="Arial" pitchFamily="34" charset="0"/>
                </a:rPr>
                <a:t>T</a:t>
              </a:r>
              <a:endParaRPr lang="en-US" altLang="en-US" sz="1600">
                <a:latin typeface="Arial" pitchFamily="34" charset="0"/>
              </a:endParaRPr>
            </a:p>
          </p:txBody>
        </p:sp>
        <p:grpSp>
          <p:nvGrpSpPr>
            <p:cNvPr id="9225" name="Group 18"/>
            <p:cNvGrpSpPr>
              <a:grpSpLocks/>
            </p:cNvGrpSpPr>
            <p:nvPr/>
          </p:nvGrpSpPr>
          <p:grpSpPr bwMode="auto">
            <a:xfrm>
              <a:off x="1038" y="2175"/>
              <a:ext cx="1466" cy="1365"/>
              <a:chOff x="1038" y="2175"/>
              <a:chExt cx="1466" cy="1365"/>
            </a:xfrm>
          </p:grpSpPr>
          <p:sp>
            <p:nvSpPr>
              <p:cNvPr id="9226" name="Line 13"/>
              <p:cNvSpPr>
                <a:spLocks noChangeShapeType="1"/>
              </p:cNvSpPr>
              <p:nvPr/>
            </p:nvSpPr>
            <p:spPr bwMode="auto">
              <a:xfrm>
                <a:off x="1038" y="2175"/>
                <a:ext cx="0" cy="136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Line 14"/>
              <p:cNvSpPr>
                <a:spLocks noChangeShapeType="1"/>
              </p:cNvSpPr>
              <p:nvPr/>
            </p:nvSpPr>
            <p:spPr bwMode="auto">
              <a:xfrm>
                <a:off x="1038" y="3540"/>
                <a:ext cx="146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Line 17"/>
              <p:cNvSpPr>
                <a:spLocks noChangeShapeType="1"/>
              </p:cNvSpPr>
              <p:nvPr/>
            </p:nvSpPr>
            <p:spPr bwMode="auto">
              <a:xfrm flipV="1">
                <a:off x="1038" y="2499"/>
                <a:ext cx="1223" cy="94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C. Gay-Lussac’s Law</a:t>
            </a:r>
          </a:p>
        </p:txBody>
      </p:sp>
      <p:graphicFrame>
        <p:nvGraphicFramePr>
          <p:cNvPr id="47140" name="Object 36"/>
          <p:cNvGraphicFramePr>
            <a:graphicFrameLocks noChangeAspect="1"/>
          </p:cNvGraphicFramePr>
          <p:nvPr/>
        </p:nvGraphicFramePr>
        <p:xfrm>
          <a:off x="3000375" y="1141413"/>
          <a:ext cx="6143625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5" imgW="6025896" imgH="2657856" progId="Word.Document.8">
                  <p:embed/>
                </p:oleObj>
              </mc:Choice>
              <mc:Fallback>
                <p:oleObj name="Document" r:id="rId5" imgW="6025896" imgH="26578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7269" b="26587"/>
                      <a:stretch>
                        <a:fillRect/>
                      </a:stretch>
                    </p:blipFill>
                    <p:spPr bwMode="auto">
                      <a:xfrm>
                        <a:off x="3000375" y="1141413"/>
                        <a:ext cx="6143625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41" name="Picture 37" descr="Gay-Lussac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214438"/>
            <a:ext cx="1600200" cy="17875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602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4733925" y="4156075"/>
            <a:ext cx="3721100" cy="2355850"/>
            <a:chOff x="2810" y="2229"/>
            <a:chExt cx="2546" cy="1636"/>
          </a:xfrm>
        </p:grpSpPr>
        <p:sp>
          <p:nvSpPr>
            <p:cNvPr id="10253" name="Oval 3"/>
            <p:cNvSpPr>
              <a:spLocks noChangeArrowheads="1"/>
            </p:cNvSpPr>
            <p:nvPr/>
          </p:nvSpPr>
          <p:spPr bwMode="auto">
            <a:xfrm>
              <a:off x="2810" y="2229"/>
              <a:ext cx="2546" cy="163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/>
            </a:p>
          </p:txBody>
        </p:sp>
        <p:graphicFrame>
          <p:nvGraphicFramePr>
            <p:cNvPr id="10254" name="Object 4"/>
            <p:cNvGraphicFramePr>
              <a:graphicFrameLocks noChangeAspect="1"/>
            </p:cNvGraphicFramePr>
            <p:nvPr/>
          </p:nvGraphicFramePr>
          <p:xfrm>
            <a:off x="3343" y="2355"/>
            <a:ext cx="1479" cy="1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Equation" r:id="rId3" imgW="418918" imgH="393529" progId="Equation.3">
                    <p:embed/>
                  </p:oleObj>
                </mc:Choice>
                <mc:Fallback>
                  <p:oleObj name="Equation" r:id="rId3" imgW="418918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3" y="2355"/>
                          <a:ext cx="1479" cy="1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1136650" y="4189413"/>
            <a:ext cx="3021013" cy="2668587"/>
            <a:chOff x="754" y="2175"/>
            <a:chExt cx="1750" cy="1743"/>
          </a:xfrm>
        </p:grpSpPr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754" y="2693"/>
              <a:ext cx="284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800" b="1">
                  <a:latin typeface="Arial" pitchFamily="34" charset="0"/>
                </a:rPr>
                <a:t>P</a:t>
              </a:r>
              <a:endParaRPr lang="en-US" altLang="en-US" sz="1600">
                <a:latin typeface="Arial" pitchFamily="34" charset="0"/>
              </a:endParaRPr>
            </a:p>
          </p:txBody>
        </p:sp>
        <p:sp>
          <p:nvSpPr>
            <p:cNvPr id="10248" name="Text Box 7"/>
            <p:cNvSpPr txBox="1">
              <a:spLocks noChangeArrowheads="1"/>
            </p:cNvSpPr>
            <p:nvPr/>
          </p:nvSpPr>
          <p:spPr bwMode="auto">
            <a:xfrm>
              <a:off x="1621" y="3530"/>
              <a:ext cx="28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en-US" altLang="en-US" sz="2800" b="1">
                  <a:latin typeface="Arial" pitchFamily="34" charset="0"/>
                </a:rPr>
                <a:t>T</a:t>
              </a:r>
              <a:endParaRPr lang="en-US" altLang="en-US" sz="1600">
                <a:latin typeface="Arial" pitchFamily="34" charset="0"/>
              </a:endParaRPr>
            </a:p>
          </p:txBody>
        </p:sp>
        <p:grpSp>
          <p:nvGrpSpPr>
            <p:cNvPr id="10249" name="Group 8"/>
            <p:cNvGrpSpPr>
              <a:grpSpLocks/>
            </p:cNvGrpSpPr>
            <p:nvPr/>
          </p:nvGrpSpPr>
          <p:grpSpPr bwMode="auto">
            <a:xfrm>
              <a:off x="1038" y="2175"/>
              <a:ext cx="1466" cy="1365"/>
              <a:chOff x="1038" y="2175"/>
              <a:chExt cx="1466" cy="1365"/>
            </a:xfrm>
          </p:grpSpPr>
          <p:sp>
            <p:nvSpPr>
              <p:cNvPr id="10250" name="Line 9"/>
              <p:cNvSpPr>
                <a:spLocks noChangeShapeType="1"/>
              </p:cNvSpPr>
              <p:nvPr/>
            </p:nvSpPr>
            <p:spPr bwMode="auto">
              <a:xfrm>
                <a:off x="1038" y="2175"/>
                <a:ext cx="0" cy="136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1" name="Line 10"/>
              <p:cNvSpPr>
                <a:spLocks noChangeShapeType="1"/>
              </p:cNvSpPr>
              <p:nvPr/>
            </p:nvSpPr>
            <p:spPr bwMode="auto">
              <a:xfrm>
                <a:off x="1038" y="3540"/>
                <a:ext cx="146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Line 11"/>
              <p:cNvSpPr>
                <a:spLocks noChangeShapeType="1"/>
              </p:cNvSpPr>
              <p:nvPr/>
            </p:nvSpPr>
            <p:spPr bwMode="auto">
              <a:xfrm flipV="1">
                <a:off x="1038" y="2499"/>
                <a:ext cx="1223" cy="94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831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C. Gay-Lussac’s Law</a:t>
            </a:r>
          </a:p>
        </p:txBody>
      </p:sp>
      <p:sp>
        <p:nvSpPr>
          <p:cNvPr id="9831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878138" y="1214438"/>
            <a:ext cx="6265862" cy="1928812"/>
          </a:xfrm>
          <a:noFill/>
        </p:spPr>
        <p:txBody>
          <a:bodyPr>
            <a:normAutofit lnSpcReduction="10000"/>
          </a:bodyPr>
          <a:lstStyle/>
          <a:p>
            <a:pPr>
              <a:spcBef>
                <a:spcPct val="100000"/>
              </a:spcBef>
            </a:pPr>
            <a:r>
              <a:rPr lang="en-US" altLang="en-US" smtClean="0"/>
              <a:t>The pressure and absolute temperature (K) of a gas are directly related </a:t>
            </a:r>
          </a:p>
          <a:p>
            <a:pPr lvl="1"/>
            <a:r>
              <a:rPr lang="en-US" altLang="en-US" smtClean="0"/>
              <a:t>at constant mass &amp; volume</a:t>
            </a:r>
          </a:p>
        </p:txBody>
      </p:sp>
      <p:pic>
        <p:nvPicPr>
          <p:cNvPr id="10246" name="Picture 15" descr="Gay-Lussa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214438"/>
            <a:ext cx="1600200" cy="17875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8484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8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build="p" autoUpdateAnimBg="0" advAuto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744</Words>
  <Application>Microsoft Office PowerPoint</Application>
  <PresentationFormat>On-screen Show (4:3)</PresentationFormat>
  <Paragraphs>144</Paragraphs>
  <Slides>20</Slides>
  <Notes>0</Notes>
  <HiddenSlides>0</HiddenSlides>
  <MMClips>3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Document</vt:lpstr>
      <vt:lpstr>Equation</vt:lpstr>
      <vt:lpstr>Chapter 7-3</vt:lpstr>
      <vt:lpstr>A. Boyle’s Law</vt:lpstr>
      <vt:lpstr>A. Boyle’s Law</vt:lpstr>
      <vt:lpstr>A. Boyle’s Law</vt:lpstr>
      <vt:lpstr>B. Charles’ Law</vt:lpstr>
      <vt:lpstr>B. Charles’ Law</vt:lpstr>
      <vt:lpstr>B. Charles’ Law</vt:lpstr>
      <vt:lpstr>C. Gay-Lussac’s Law</vt:lpstr>
      <vt:lpstr>C. Gay-Lussac’s Law</vt:lpstr>
      <vt:lpstr>D. Combined Gas Law</vt:lpstr>
      <vt:lpstr>E. Gas Law Problems</vt:lpstr>
      <vt:lpstr>E. Gas Law Problems</vt:lpstr>
      <vt:lpstr>E. Gas Law Problems</vt:lpstr>
      <vt:lpstr>E. Gas Law Problems</vt:lpstr>
      <vt:lpstr>PowerPoint Presentation</vt:lpstr>
      <vt:lpstr>B. Dalton’s Law</vt:lpstr>
      <vt:lpstr>B. Dalton’s Law</vt:lpstr>
      <vt:lpstr>B. Dalton’s Law</vt:lpstr>
      <vt:lpstr>C. Graham’s Law</vt:lpstr>
      <vt:lpstr>C. Graham’s Law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7-3</dc:title>
  <dc:creator>Rob Holopirek</dc:creator>
  <cp:lastModifiedBy>Rob Holopirek</cp:lastModifiedBy>
  <cp:revision>2</cp:revision>
  <dcterms:created xsi:type="dcterms:W3CDTF">2018-02-09T19:53:59Z</dcterms:created>
  <dcterms:modified xsi:type="dcterms:W3CDTF">2018-02-09T19:56:53Z</dcterms:modified>
</cp:coreProperties>
</file>