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8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47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70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4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76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67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6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6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0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666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8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1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FB765-9C40-49FD-92FB-FCC468A0CADB}" type="datetimeFigureOut">
              <a:rPr lang="en-US" smtClean="0"/>
              <a:t>2/9/2018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C893D-E499-4A4B-8DF4-1FC5AF9235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08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7-4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31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2454275" y="4119563"/>
            <a:ext cx="1703388" cy="268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1 mol</a:t>
            </a:r>
          </a:p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CaCO</a:t>
            </a:r>
            <a:r>
              <a:rPr lang="en-US" altLang="en-US" sz="3700" baseline="-25000">
                <a:latin typeface="Arial Narrow" pitchFamily="34" charset="0"/>
              </a:rPr>
              <a:t>3</a:t>
            </a:r>
            <a:endParaRPr lang="en-US" altLang="en-US" sz="3700">
              <a:latin typeface="Arial Narrow" pitchFamily="34" charset="0"/>
            </a:endParaRPr>
          </a:p>
          <a:p>
            <a:pPr algn="ctr">
              <a:spcBef>
                <a:spcPct val="5000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100.09g </a:t>
            </a:r>
          </a:p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CaCO</a:t>
            </a:r>
            <a:r>
              <a:rPr lang="en-US" altLang="en-US" sz="3700" baseline="-25000">
                <a:latin typeface="Arial Narrow" pitchFamily="34" charset="0"/>
              </a:rPr>
              <a:t>3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B. Gas Stoichiometry Problem</a:t>
            </a:r>
          </a:p>
        </p:txBody>
      </p:sp>
      <p:sp>
        <p:nvSpPr>
          <p:cNvPr id="5124" name="Rectangle 4"/>
          <p:cNvSpPr>
            <a:spLocks noChangeArrowheads="1"/>
          </p:cNvSpPr>
          <p:nvPr>
            <p:ph type="body" idx="1"/>
          </p:nvPr>
        </p:nvSpPr>
        <p:spPr>
          <a:xfrm>
            <a:off x="962025" y="1130300"/>
            <a:ext cx="8181975" cy="1427163"/>
          </a:xfrm>
          <a:noFill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3200" smtClean="0"/>
              <a:t>What volume of CO</a:t>
            </a:r>
            <a:r>
              <a:rPr lang="en-US" altLang="en-US" sz="3200" baseline="-25000" smtClean="0"/>
              <a:t>2</a:t>
            </a:r>
            <a:r>
              <a:rPr lang="en-US" altLang="en-US" sz="3200" smtClean="0"/>
              <a:t> forms from   5.25 g of CaCO</a:t>
            </a:r>
            <a:r>
              <a:rPr lang="en-US" altLang="en-US" sz="3200" baseline="-25000" smtClean="0"/>
              <a:t>3</a:t>
            </a:r>
            <a:r>
              <a:rPr lang="en-US" altLang="en-US" sz="3200" smtClean="0"/>
              <a:t> at 103 kPa &amp; 25ºC?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944563" y="4119563"/>
            <a:ext cx="17176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5.25 g</a:t>
            </a:r>
          </a:p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CaCO</a:t>
            </a:r>
            <a:r>
              <a:rPr lang="en-US" altLang="en-US" sz="3700" baseline="-25000">
                <a:latin typeface="Arial Narrow" pitchFamily="34" charset="0"/>
              </a:rPr>
              <a:t>3</a:t>
            </a:r>
            <a:endParaRPr lang="en-US" altLang="en-US" sz="3700">
              <a:latin typeface="Arial Narrow" pitchFamily="34" charset="0"/>
            </a:endParaRP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1150938" y="5441950"/>
            <a:ext cx="4622800" cy="31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4" name="Rectangle 8"/>
          <p:cNvSpPr>
            <a:spLocks noChangeArrowheads="1"/>
          </p:cNvSpPr>
          <p:nvPr/>
        </p:nvSpPr>
        <p:spPr bwMode="auto">
          <a:xfrm>
            <a:off x="5826125" y="5068888"/>
            <a:ext cx="331787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4675" indent="-574675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974725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317625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60525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= </a:t>
            </a:r>
            <a:r>
              <a:rPr lang="en-US" altLang="en-US" sz="3700" b="1">
                <a:latin typeface="Arial Narrow" pitchFamily="34" charset="0"/>
              </a:rPr>
              <a:t>.0525 mol CO</a:t>
            </a:r>
            <a:r>
              <a:rPr lang="en-US" altLang="en-US" sz="3700" b="1" baseline="-25000">
                <a:latin typeface="Arial Narrow" pitchFamily="34" charset="0"/>
              </a:rPr>
              <a:t>2</a:t>
            </a:r>
            <a:endParaRPr lang="en-US" altLang="en-US" sz="3700" b="1">
              <a:latin typeface="Arial Narrow" pitchFamily="34" charset="0"/>
            </a:endParaRPr>
          </a:p>
        </p:txBody>
      </p:sp>
      <p:sp>
        <p:nvSpPr>
          <p:cNvPr id="75785" name="Rectangle 9"/>
          <p:cNvSpPr>
            <a:spLocks noChangeArrowheads="1"/>
          </p:cNvSpPr>
          <p:nvPr/>
        </p:nvSpPr>
        <p:spPr bwMode="auto">
          <a:xfrm>
            <a:off x="1338263" y="2036763"/>
            <a:ext cx="7467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800"/>
              <a:t>CaCO</a:t>
            </a:r>
            <a:r>
              <a:rPr lang="en-US" altLang="en-US" sz="3800" baseline="-25000"/>
              <a:t>3</a:t>
            </a:r>
            <a:r>
              <a:rPr lang="en-US" altLang="en-US" sz="3800"/>
              <a:t>    </a:t>
            </a:r>
            <a:r>
              <a:rPr lang="en-US" altLang="en-US" sz="3800">
                <a:sym typeface="Symbol" pitchFamily="18" charset="2"/>
              </a:rPr>
              <a:t>    CaO    +    CO</a:t>
            </a:r>
            <a:r>
              <a:rPr lang="en-US" altLang="en-US" sz="3800" baseline="-25000">
                <a:sym typeface="Symbol" pitchFamily="18" charset="2"/>
              </a:rPr>
              <a:t>2</a:t>
            </a:r>
            <a:r>
              <a:rPr lang="en-US" altLang="en-US" sz="3800"/>
              <a:t> </a:t>
            </a:r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 flipH="1">
            <a:off x="4140200" y="4184650"/>
            <a:ext cx="0" cy="2563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7" name="Rectangle 11"/>
          <p:cNvSpPr>
            <a:spLocks noChangeArrowheads="1"/>
          </p:cNvSpPr>
          <p:nvPr/>
        </p:nvSpPr>
        <p:spPr bwMode="auto">
          <a:xfrm>
            <a:off x="4200525" y="4119563"/>
            <a:ext cx="1422400" cy="268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1 mol</a:t>
            </a:r>
          </a:p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CO</a:t>
            </a:r>
            <a:r>
              <a:rPr lang="en-US" altLang="en-US" sz="3700" baseline="-25000">
                <a:latin typeface="Arial Narrow" pitchFamily="34" charset="0"/>
              </a:rPr>
              <a:t>2</a:t>
            </a:r>
            <a:endParaRPr lang="en-US" altLang="en-US" sz="3700">
              <a:latin typeface="Arial Narrow" pitchFamily="34" charset="0"/>
            </a:endParaRPr>
          </a:p>
          <a:p>
            <a:pPr algn="ctr">
              <a:spcBef>
                <a:spcPct val="5000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1 mol</a:t>
            </a:r>
          </a:p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CaCO</a:t>
            </a:r>
            <a:r>
              <a:rPr lang="en-US" altLang="en-US" sz="3700" baseline="-25000">
                <a:latin typeface="Arial Narrow" pitchFamily="34" charset="0"/>
              </a:rPr>
              <a:t>3</a:t>
            </a:r>
            <a:endParaRPr lang="en-US" altLang="en-US" sz="3700">
              <a:latin typeface="Arial Narrow" pitchFamily="34" charset="0"/>
            </a:endParaRPr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1711325" y="2622550"/>
            <a:ext cx="18319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800">
                <a:solidFill>
                  <a:srgbClr val="FFFF99"/>
                </a:solidFill>
                <a:latin typeface="Arial Narrow" pitchFamily="34" charset="0"/>
              </a:rPr>
              <a:t>5.25 g</a:t>
            </a:r>
            <a:endParaRPr lang="en-US" altLang="en-US" sz="3800">
              <a:latin typeface="Arial Narrow" pitchFamily="34" charset="0"/>
            </a:endParaRPr>
          </a:p>
        </p:txBody>
      </p:sp>
      <p:sp>
        <p:nvSpPr>
          <p:cNvPr id="75791" name="Rectangle 15"/>
          <p:cNvSpPr>
            <a:spLocks noChangeArrowheads="1"/>
          </p:cNvSpPr>
          <p:nvPr/>
        </p:nvSpPr>
        <p:spPr bwMode="auto">
          <a:xfrm>
            <a:off x="6529388" y="2622550"/>
            <a:ext cx="2317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800">
                <a:solidFill>
                  <a:srgbClr val="FFFF99"/>
                </a:solidFill>
                <a:latin typeface="Arial Narrow" pitchFamily="34" charset="0"/>
              </a:rPr>
              <a:t>? L</a:t>
            </a:r>
            <a:br>
              <a:rPr lang="en-US" altLang="en-US" sz="3800">
                <a:solidFill>
                  <a:srgbClr val="FFFF99"/>
                </a:solidFill>
                <a:latin typeface="Arial Narrow" pitchFamily="34" charset="0"/>
              </a:rPr>
            </a:br>
            <a:r>
              <a:rPr lang="en-US" altLang="en-US" sz="3800">
                <a:solidFill>
                  <a:srgbClr val="FFFF99"/>
                </a:solidFill>
                <a:latin typeface="Arial Narrow" pitchFamily="34" charset="0"/>
              </a:rPr>
              <a:t>non-STP</a:t>
            </a:r>
          </a:p>
        </p:txBody>
      </p:sp>
      <p:grpSp>
        <p:nvGrpSpPr>
          <p:cNvPr id="75792" name="Group 16"/>
          <p:cNvGrpSpPr>
            <a:grpSpLocks/>
          </p:cNvGrpSpPr>
          <p:nvPr/>
        </p:nvGrpSpPr>
        <p:grpSpPr bwMode="auto">
          <a:xfrm>
            <a:off x="1311275" y="4451350"/>
            <a:ext cx="2617788" cy="2178050"/>
            <a:chOff x="826" y="2764"/>
            <a:chExt cx="1649" cy="1372"/>
          </a:xfrm>
        </p:grpSpPr>
        <p:sp>
          <p:nvSpPr>
            <p:cNvPr id="5140" name="Line 17"/>
            <p:cNvSpPr>
              <a:spLocks noChangeShapeType="1"/>
            </p:cNvSpPr>
            <p:nvPr/>
          </p:nvSpPr>
          <p:spPr bwMode="auto">
            <a:xfrm flipH="1">
              <a:off x="1830" y="3652"/>
              <a:ext cx="645" cy="4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1" name="Line 18"/>
            <p:cNvSpPr>
              <a:spLocks noChangeShapeType="1"/>
            </p:cNvSpPr>
            <p:nvPr/>
          </p:nvSpPr>
          <p:spPr bwMode="auto">
            <a:xfrm flipH="1">
              <a:off x="826" y="2764"/>
              <a:ext cx="645" cy="4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5795" name="Group 19"/>
          <p:cNvGrpSpPr>
            <a:grpSpLocks/>
          </p:cNvGrpSpPr>
          <p:nvPr/>
        </p:nvGrpSpPr>
        <p:grpSpPr bwMode="auto">
          <a:xfrm>
            <a:off x="2733675" y="4395788"/>
            <a:ext cx="2647950" cy="2185987"/>
            <a:chOff x="1722" y="2729"/>
            <a:chExt cx="1668" cy="1377"/>
          </a:xfrm>
        </p:grpSpPr>
        <p:sp>
          <p:nvSpPr>
            <p:cNvPr id="5138" name="Line 20"/>
            <p:cNvSpPr>
              <a:spLocks noChangeShapeType="1"/>
            </p:cNvSpPr>
            <p:nvPr/>
          </p:nvSpPr>
          <p:spPr bwMode="auto">
            <a:xfrm flipH="1">
              <a:off x="1722" y="2729"/>
              <a:ext cx="645" cy="4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9" name="Line 21"/>
            <p:cNvSpPr>
              <a:spLocks noChangeShapeType="1"/>
            </p:cNvSpPr>
            <p:nvPr/>
          </p:nvSpPr>
          <p:spPr bwMode="auto">
            <a:xfrm flipH="1">
              <a:off x="2745" y="3622"/>
              <a:ext cx="645" cy="4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5" name="Line 25"/>
          <p:cNvSpPr>
            <a:spLocks noChangeShapeType="1"/>
          </p:cNvSpPr>
          <p:nvPr/>
        </p:nvSpPr>
        <p:spPr bwMode="auto">
          <a:xfrm flipH="1">
            <a:off x="2533650" y="4184650"/>
            <a:ext cx="0" cy="2563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7" name="AutoShape 31"/>
          <p:cNvSpPr>
            <a:spLocks noChangeArrowheads="1"/>
          </p:cNvSpPr>
          <p:nvPr/>
        </p:nvSpPr>
        <p:spPr bwMode="auto">
          <a:xfrm>
            <a:off x="1952625" y="3268663"/>
            <a:ext cx="4627563" cy="831850"/>
          </a:xfrm>
          <a:prstGeom prst="wedgeRectCallout">
            <a:avLst>
              <a:gd name="adj1" fmla="val -8694"/>
              <a:gd name="adj2" fmla="val -45611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bg2"/>
                </a:solidFill>
              </a:rPr>
              <a:t>Looking for liters: Start with stoich and calculate moles of CO</a:t>
            </a:r>
            <a:r>
              <a:rPr kumimoji="0" lang="en-US" altLang="en-US" sz="2200" baseline="-25000">
                <a:solidFill>
                  <a:schemeClr val="bg2"/>
                </a:solidFill>
              </a:rPr>
              <a:t>2</a:t>
            </a:r>
            <a:r>
              <a:rPr kumimoji="0" lang="en-US" altLang="en-US" sz="220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75808" name="AutoShape 32"/>
          <p:cNvSpPr>
            <a:spLocks noChangeArrowheads="1"/>
          </p:cNvSpPr>
          <p:nvPr/>
        </p:nvSpPr>
        <p:spPr bwMode="auto">
          <a:xfrm>
            <a:off x="5832475" y="5816600"/>
            <a:ext cx="3103563" cy="831850"/>
          </a:xfrm>
          <a:prstGeom prst="wedgeRectCallout">
            <a:avLst>
              <a:gd name="adj1" fmla="val -25500"/>
              <a:gd name="adj2" fmla="val -72139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bg2"/>
                </a:solidFill>
              </a:rPr>
              <a:t>Plug this into the Ideal Gas Law to find liters.</a:t>
            </a:r>
          </a:p>
        </p:txBody>
      </p:sp>
    </p:spTree>
    <p:extLst>
      <p:ext uri="{BB962C8B-B14F-4D97-AF65-F5344CB8AC3E}">
        <p14:creationId xmlns:p14="http://schemas.microsoft.com/office/powerpoint/2010/main" val="11094315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5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81" grpId="0" autoUpdateAnimBg="0"/>
      <p:bldP spid="75784" grpId="0" autoUpdateAnimBg="0"/>
      <p:bldP spid="75785" grpId="0" autoUpdateAnimBg="0"/>
      <p:bldP spid="75787" grpId="0" autoUpdateAnimBg="0"/>
      <p:bldP spid="75790" grpId="0" autoUpdateAnimBg="0"/>
      <p:bldP spid="75791" grpId="0" autoUpdateAnimBg="0"/>
      <p:bldP spid="75807" grpId="0" animBg="1" autoUpdateAnimBg="0"/>
      <p:bldP spid="75808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2540000"/>
            <a:ext cx="9131300" cy="4318000"/>
          </a:xfrm>
          <a:prstGeom prst="rect">
            <a:avLst/>
          </a:prstGeom>
          <a:solidFill>
            <a:srgbClr val="17597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latin typeface="Times New Roman" pitchFamily="18" charset="0"/>
            </a:endParaRPr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3778250" y="2532063"/>
            <a:ext cx="5365750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kumimoji="0" lang="en-US" altLang="en-US" sz="3200"/>
              <a:t>WORK:</a:t>
            </a:r>
          </a:p>
          <a:p>
            <a:pPr>
              <a:buClrTx/>
              <a:buSzTx/>
              <a:buFontTx/>
              <a:buNone/>
            </a:pPr>
            <a:r>
              <a:rPr kumimoji="0" lang="en-US" altLang="en-US" sz="3500"/>
              <a:t>PV = nRT</a:t>
            </a:r>
          </a:p>
          <a:p>
            <a:pPr>
              <a:buClrTx/>
              <a:buSzTx/>
              <a:buFontTx/>
              <a:buNone/>
            </a:pPr>
            <a:r>
              <a:rPr kumimoji="0" lang="en-US" altLang="en-US" sz="3500">
                <a:latin typeface="Arial Narrow" pitchFamily="34" charset="0"/>
              </a:rPr>
              <a:t>(103 kPa)V</a:t>
            </a:r>
            <a:br>
              <a:rPr kumimoji="0" lang="en-US" altLang="en-US" sz="3500">
                <a:latin typeface="Arial Narrow" pitchFamily="34" charset="0"/>
              </a:rPr>
            </a:br>
            <a:r>
              <a:rPr kumimoji="0" lang="en-US" altLang="en-US" sz="3500">
                <a:latin typeface="Arial Narrow" pitchFamily="34" charset="0"/>
              </a:rPr>
              <a:t>=(.0525mol)(8.315</a:t>
            </a:r>
            <a:r>
              <a:rPr kumimoji="0" lang="en-US" altLang="en-US" sz="2400">
                <a:latin typeface="Arial Narrow" pitchFamily="34" charset="0"/>
              </a:rPr>
              <a:t>dm</a:t>
            </a:r>
            <a:r>
              <a:rPr kumimoji="0" lang="en-US" altLang="en-US" sz="2400" baseline="30000">
                <a:latin typeface="Arial Narrow" pitchFamily="34" charset="0"/>
              </a:rPr>
              <a:t>3</a:t>
            </a:r>
            <a:r>
              <a:rPr kumimoji="0" lang="en-US" altLang="en-US" sz="2400">
                <a:latin typeface="Arial Narrow" pitchFamily="34" charset="0"/>
                <a:sym typeface="Symbol" pitchFamily="18" charset="2"/>
              </a:rPr>
              <a:t>kPa/molK</a:t>
            </a:r>
            <a:r>
              <a:rPr kumimoji="0" lang="en-US" altLang="en-US" sz="3500">
                <a:latin typeface="Arial Narrow" pitchFamily="34" charset="0"/>
              </a:rPr>
              <a:t>) (298K)</a:t>
            </a:r>
            <a:endParaRPr kumimoji="0" lang="en-US" altLang="en-US" sz="3500"/>
          </a:p>
          <a:p>
            <a:pPr>
              <a:spcBef>
                <a:spcPct val="80000"/>
              </a:spcBef>
              <a:buClrTx/>
              <a:buSzTx/>
              <a:buFontTx/>
              <a:buNone/>
            </a:pPr>
            <a:r>
              <a:rPr lang="en-US" altLang="en-US" sz="3800" b="1">
                <a:solidFill>
                  <a:srgbClr val="FFFF99"/>
                </a:solidFill>
              </a:rPr>
              <a:t>V = 1.26 dm</a:t>
            </a:r>
            <a:r>
              <a:rPr lang="en-US" altLang="en-US" sz="3800" b="1" baseline="30000">
                <a:solidFill>
                  <a:srgbClr val="FFFF99"/>
                </a:solidFill>
              </a:rPr>
              <a:t>3</a:t>
            </a:r>
            <a:r>
              <a:rPr lang="en-US" altLang="en-US" sz="3800" b="1">
                <a:solidFill>
                  <a:srgbClr val="FFFF99"/>
                </a:solidFill>
              </a:rPr>
              <a:t> CO</a:t>
            </a:r>
            <a:r>
              <a:rPr lang="en-US" altLang="en-US" sz="3800" b="1" baseline="-25000">
                <a:solidFill>
                  <a:srgbClr val="FFFF99"/>
                </a:solidFill>
              </a:rPr>
              <a:t>2</a:t>
            </a:r>
            <a:endParaRPr kumimoji="0" lang="en-US" altLang="en-US" sz="35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350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B. Gas Stoichiometry Problem</a:t>
            </a:r>
          </a:p>
        </p:txBody>
      </p:sp>
      <p:sp>
        <p:nvSpPr>
          <p:cNvPr id="6149" name="Rectangle 5"/>
          <p:cNvSpPr>
            <a:spLocks noChangeArrowheads="1"/>
          </p:cNvSpPr>
          <p:nvPr>
            <p:ph type="body" idx="1"/>
          </p:nvPr>
        </p:nvSpPr>
        <p:spPr>
          <a:xfrm>
            <a:off x="962025" y="1130300"/>
            <a:ext cx="8181975" cy="1427163"/>
          </a:xfrm>
          <a:noFill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mtClean="0"/>
              <a:t>What volume of CO</a:t>
            </a:r>
            <a:r>
              <a:rPr lang="en-US" altLang="en-US" baseline="-25000" smtClean="0"/>
              <a:t>2</a:t>
            </a:r>
            <a:r>
              <a:rPr lang="en-US" altLang="en-US" smtClean="0"/>
              <a:t> forms from   5.25 g of CaCO</a:t>
            </a:r>
            <a:r>
              <a:rPr lang="en-US" altLang="en-US" baseline="-25000" smtClean="0"/>
              <a:t>3</a:t>
            </a:r>
            <a:r>
              <a:rPr lang="en-US" altLang="en-US" smtClean="0"/>
              <a:t> at 103 kPa &amp; 25ºC?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0" y="2532063"/>
            <a:ext cx="3775075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kumimoji="0" lang="en-US" altLang="en-US" sz="3200"/>
              <a:t>GIVEN: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3500"/>
              <a:t>P</a:t>
            </a:r>
            <a:r>
              <a:rPr kumimoji="0" lang="en-US" altLang="en-US" sz="2100"/>
              <a:t> </a:t>
            </a:r>
            <a:r>
              <a:rPr kumimoji="0" lang="en-US" altLang="en-US" sz="3500"/>
              <a:t>=</a:t>
            </a:r>
            <a:r>
              <a:rPr kumimoji="0" lang="en-US" altLang="en-US" sz="2100"/>
              <a:t> </a:t>
            </a:r>
            <a:r>
              <a:rPr kumimoji="0" lang="en-US" altLang="en-US" sz="3500"/>
              <a:t>103 kPa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3500"/>
              <a:t>V = ?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3500"/>
              <a:t>n</a:t>
            </a:r>
            <a:r>
              <a:rPr kumimoji="0" lang="en-US" altLang="en-US" sz="2100"/>
              <a:t> </a:t>
            </a:r>
            <a:r>
              <a:rPr kumimoji="0" lang="en-US" altLang="en-US" sz="3500"/>
              <a:t>=</a:t>
            </a:r>
            <a:r>
              <a:rPr kumimoji="0" lang="en-US" altLang="en-US" sz="2100"/>
              <a:t> </a:t>
            </a:r>
            <a:r>
              <a:rPr lang="en-US" altLang="en-US" sz="3800"/>
              <a:t>.0525 mol</a:t>
            </a:r>
            <a:endParaRPr kumimoji="0" lang="en-US" altLang="en-US" sz="3500">
              <a:latin typeface="Arial Narrow" pitchFamily="34" charset="0"/>
            </a:endParaRP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3500"/>
              <a:t>T</a:t>
            </a:r>
            <a:r>
              <a:rPr kumimoji="0" lang="en-US" altLang="en-US" sz="2100"/>
              <a:t> </a:t>
            </a:r>
            <a:r>
              <a:rPr kumimoji="0" lang="en-US" altLang="en-US" sz="3500"/>
              <a:t>=</a:t>
            </a:r>
            <a:r>
              <a:rPr kumimoji="0" lang="en-US" altLang="en-US" sz="2100"/>
              <a:t> </a:t>
            </a:r>
            <a:r>
              <a:rPr kumimoji="0" lang="en-US" altLang="en-US" sz="3500"/>
              <a:t>25°C = 298 K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3500"/>
              <a:t>R</a:t>
            </a:r>
            <a:r>
              <a:rPr kumimoji="0" lang="en-US" altLang="en-US" sz="2100"/>
              <a:t> </a:t>
            </a:r>
            <a:r>
              <a:rPr kumimoji="0" lang="en-US" altLang="en-US" sz="3500"/>
              <a:t>=</a:t>
            </a:r>
            <a:r>
              <a:rPr kumimoji="0" lang="en-US" altLang="en-US" sz="2100"/>
              <a:t> </a:t>
            </a:r>
            <a:r>
              <a:rPr kumimoji="0" lang="en-US" altLang="en-US" sz="3500"/>
              <a:t>8.315</a:t>
            </a:r>
            <a:r>
              <a:rPr kumimoji="0" lang="en-US" altLang="en-US" sz="2400">
                <a:latin typeface="Arial Narrow" pitchFamily="34" charset="0"/>
                <a:sym typeface="Symbol" pitchFamily="18" charset="2"/>
              </a:rPr>
              <a:t> </a:t>
            </a:r>
            <a:r>
              <a:rPr kumimoji="0" lang="en-US" altLang="en-US" sz="2400">
                <a:latin typeface="Arial Narrow" pitchFamily="34" charset="0"/>
              </a:rPr>
              <a:t>dm</a:t>
            </a:r>
            <a:r>
              <a:rPr kumimoji="0" lang="en-US" altLang="en-US" sz="2400" baseline="30000">
                <a:latin typeface="Arial Narrow" pitchFamily="34" charset="0"/>
              </a:rPr>
              <a:t>3</a:t>
            </a:r>
            <a:r>
              <a:rPr kumimoji="0" lang="en-US" altLang="en-US" sz="2400">
                <a:latin typeface="Arial Narrow" pitchFamily="34" charset="0"/>
                <a:sym typeface="Symbol" pitchFamily="18" charset="2"/>
              </a:rPr>
              <a:t>kPa/molK</a:t>
            </a: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3786188" y="2540000"/>
            <a:ext cx="0" cy="4318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0" y="310038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0805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utoUpdateAnimBg="0"/>
      <p:bldP spid="7680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3162300"/>
            <a:ext cx="9131300" cy="3695700"/>
          </a:xfrm>
          <a:prstGeom prst="rect">
            <a:avLst/>
          </a:prstGeom>
          <a:solidFill>
            <a:srgbClr val="17597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kumimoji="0" lang="en-US" altLang="en-US" sz="2400">
              <a:latin typeface="Times New Roman" pitchFamily="18" charset="0"/>
            </a:endParaRPr>
          </a:p>
        </p:txBody>
      </p:sp>
      <p:sp>
        <p:nvSpPr>
          <p:cNvPr id="101379" name="Text Box 3"/>
          <p:cNvSpPr txBox="1">
            <a:spLocks noChangeArrowheads="1"/>
          </p:cNvSpPr>
          <p:nvPr/>
        </p:nvSpPr>
        <p:spPr bwMode="auto">
          <a:xfrm>
            <a:off x="3778250" y="3135313"/>
            <a:ext cx="5365750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kumimoji="0" lang="en-US" altLang="en-US" sz="3200"/>
              <a:t>WORK:</a:t>
            </a:r>
          </a:p>
          <a:p>
            <a:pPr>
              <a:buClrTx/>
              <a:buSzTx/>
              <a:buFontTx/>
              <a:buNone/>
            </a:pPr>
            <a:r>
              <a:rPr kumimoji="0" lang="en-US" altLang="en-US" sz="3500"/>
              <a:t>PV = nRT</a:t>
            </a:r>
          </a:p>
          <a:p>
            <a:pPr>
              <a:buClrTx/>
              <a:buSzTx/>
              <a:buFontTx/>
              <a:buNone/>
            </a:pPr>
            <a:r>
              <a:rPr kumimoji="0" lang="en-US" altLang="en-US" sz="3500">
                <a:latin typeface="Arial Narrow" pitchFamily="34" charset="0"/>
              </a:rPr>
              <a:t>(97.3 kPa) (15.0 L)</a:t>
            </a:r>
            <a:br>
              <a:rPr kumimoji="0" lang="en-US" altLang="en-US" sz="3500">
                <a:latin typeface="Arial Narrow" pitchFamily="34" charset="0"/>
              </a:rPr>
            </a:br>
            <a:r>
              <a:rPr kumimoji="0" lang="en-US" altLang="en-US" sz="3500">
                <a:latin typeface="Arial Narrow" pitchFamily="34" charset="0"/>
              </a:rPr>
              <a:t>= n (8.315</a:t>
            </a:r>
            <a:r>
              <a:rPr kumimoji="0" lang="en-US" altLang="en-US" sz="2400">
                <a:latin typeface="Arial Narrow" pitchFamily="34" charset="0"/>
              </a:rPr>
              <a:t>dm</a:t>
            </a:r>
            <a:r>
              <a:rPr kumimoji="0" lang="en-US" altLang="en-US" sz="2400" baseline="30000">
                <a:latin typeface="Arial Narrow" pitchFamily="34" charset="0"/>
              </a:rPr>
              <a:t>3</a:t>
            </a:r>
            <a:r>
              <a:rPr kumimoji="0" lang="en-US" altLang="en-US" sz="2400">
                <a:latin typeface="Arial Narrow" pitchFamily="34" charset="0"/>
                <a:sym typeface="Symbol" pitchFamily="18" charset="2"/>
              </a:rPr>
              <a:t>kPa/molK</a:t>
            </a:r>
            <a:r>
              <a:rPr kumimoji="0" lang="en-US" altLang="en-US" sz="3500">
                <a:latin typeface="Arial Narrow" pitchFamily="34" charset="0"/>
              </a:rPr>
              <a:t>) (294K)</a:t>
            </a:r>
            <a:endParaRPr kumimoji="0" lang="en-US" altLang="en-US" sz="3500"/>
          </a:p>
          <a:p>
            <a:pPr>
              <a:spcBef>
                <a:spcPct val="80000"/>
              </a:spcBef>
              <a:buClrTx/>
              <a:buSzTx/>
              <a:buFontTx/>
              <a:buNone/>
            </a:pPr>
            <a:r>
              <a:rPr lang="en-US" altLang="en-US" sz="3800" b="1"/>
              <a:t>n = 0.597 mol O</a:t>
            </a:r>
            <a:r>
              <a:rPr lang="en-US" altLang="en-US" sz="3800" b="1" baseline="-25000"/>
              <a:t>2</a:t>
            </a:r>
            <a:endParaRPr kumimoji="0" lang="en-US" altLang="en-US" sz="3500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B. Gas Stoichiometry Problem</a:t>
            </a:r>
          </a:p>
        </p:txBody>
      </p:sp>
      <p:sp>
        <p:nvSpPr>
          <p:cNvPr id="7173" name="Rectangle 5"/>
          <p:cNvSpPr>
            <a:spLocks noChangeArrowheads="1"/>
          </p:cNvSpPr>
          <p:nvPr>
            <p:ph type="body" idx="1"/>
          </p:nvPr>
        </p:nvSpPr>
        <p:spPr>
          <a:xfrm>
            <a:off x="962025" y="952500"/>
            <a:ext cx="8181975" cy="1427163"/>
          </a:xfrm>
          <a:noFill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3000" smtClean="0"/>
              <a:t>How many grams of Al</a:t>
            </a:r>
            <a:r>
              <a:rPr lang="en-US" altLang="en-US" sz="3000" baseline="-25000" smtClean="0"/>
              <a:t>2</a:t>
            </a:r>
            <a:r>
              <a:rPr lang="en-US" altLang="en-US" sz="3000" smtClean="0"/>
              <a:t>O</a:t>
            </a:r>
            <a:r>
              <a:rPr lang="en-US" altLang="en-US" sz="3000" baseline="-25000" smtClean="0"/>
              <a:t>3</a:t>
            </a:r>
            <a:r>
              <a:rPr lang="en-US" altLang="en-US" sz="3000" smtClean="0"/>
              <a:t> are formed from 15.0 L of O</a:t>
            </a:r>
            <a:r>
              <a:rPr lang="en-US" altLang="en-US" sz="3000" baseline="-25000" smtClean="0"/>
              <a:t>2</a:t>
            </a:r>
            <a:r>
              <a:rPr lang="en-US" altLang="en-US" sz="3000" smtClean="0"/>
              <a:t> at 97.3 kPa &amp; 21</a:t>
            </a:r>
            <a:r>
              <a:rPr lang="en-US" altLang="en-US" sz="3000" smtClean="0">
                <a:cs typeface="Arial" pitchFamily="34" charset="0"/>
              </a:rPr>
              <a:t>°C?</a:t>
            </a:r>
            <a:endParaRPr lang="en-US" altLang="en-US" sz="3000" smtClean="0"/>
          </a:p>
        </p:txBody>
      </p:sp>
      <p:sp>
        <p:nvSpPr>
          <p:cNvPr id="101382" name="Text Box 6"/>
          <p:cNvSpPr txBox="1">
            <a:spLocks noChangeArrowheads="1"/>
          </p:cNvSpPr>
          <p:nvPr/>
        </p:nvSpPr>
        <p:spPr bwMode="auto">
          <a:xfrm>
            <a:off x="0" y="3135313"/>
            <a:ext cx="3775075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kumimoji="0" lang="en-US" altLang="en-US" sz="3200"/>
              <a:t>GIVEN: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3500"/>
              <a:t>P</a:t>
            </a:r>
            <a:r>
              <a:rPr kumimoji="0" lang="en-US" altLang="en-US" sz="2100"/>
              <a:t> </a:t>
            </a:r>
            <a:r>
              <a:rPr kumimoji="0" lang="en-US" altLang="en-US" sz="3500"/>
              <a:t>=</a:t>
            </a:r>
            <a:r>
              <a:rPr kumimoji="0" lang="en-US" altLang="en-US" sz="2100"/>
              <a:t> </a:t>
            </a:r>
            <a:r>
              <a:rPr kumimoji="0" lang="en-US" altLang="en-US" sz="3500"/>
              <a:t>97.3 kPa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3500"/>
              <a:t>V = 15.0 L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3500"/>
              <a:t>n</a:t>
            </a:r>
            <a:r>
              <a:rPr kumimoji="0" lang="en-US" altLang="en-US" sz="2100"/>
              <a:t> </a:t>
            </a:r>
            <a:r>
              <a:rPr kumimoji="0" lang="en-US" altLang="en-US" sz="3500"/>
              <a:t>=</a:t>
            </a:r>
            <a:r>
              <a:rPr kumimoji="0" lang="en-US" altLang="en-US" sz="2100"/>
              <a:t> </a:t>
            </a:r>
            <a:r>
              <a:rPr lang="en-US" altLang="en-US" sz="3800"/>
              <a:t>?</a:t>
            </a:r>
            <a:endParaRPr kumimoji="0" lang="en-US" altLang="en-US" sz="3500">
              <a:latin typeface="Arial Narrow" pitchFamily="34" charset="0"/>
            </a:endParaRP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3500"/>
              <a:t>T</a:t>
            </a:r>
            <a:r>
              <a:rPr kumimoji="0" lang="en-US" altLang="en-US" sz="2100"/>
              <a:t> </a:t>
            </a:r>
            <a:r>
              <a:rPr kumimoji="0" lang="en-US" altLang="en-US" sz="3500"/>
              <a:t>=</a:t>
            </a:r>
            <a:r>
              <a:rPr kumimoji="0" lang="en-US" altLang="en-US" sz="2100"/>
              <a:t> </a:t>
            </a:r>
            <a:r>
              <a:rPr kumimoji="0" lang="en-US" altLang="en-US" sz="3500"/>
              <a:t>21°C = 294 K</a:t>
            </a:r>
          </a:p>
          <a:p>
            <a:pPr>
              <a:spcBef>
                <a:spcPct val="15000"/>
              </a:spcBef>
              <a:buClrTx/>
              <a:buSzTx/>
              <a:buFontTx/>
              <a:buNone/>
            </a:pPr>
            <a:r>
              <a:rPr kumimoji="0" lang="en-US" altLang="en-US" sz="3500"/>
              <a:t>R</a:t>
            </a:r>
            <a:r>
              <a:rPr kumimoji="0" lang="en-US" altLang="en-US" sz="2100"/>
              <a:t> </a:t>
            </a:r>
            <a:r>
              <a:rPr kumimoji="0" lang="en-US" altLang="en-US" sz="3500"/>
              <a:t>=</a:t>
            </a:r>
            <a:r>
              <a:rPr kumimoji="0" lang="en-US" altLang="en-US" sz="2100"/>
              <a:t> </a:t>
            </a:r>
            <a:r>
              <a:rPr kumimoji="0" lang="en-US" altLang="en-US" sz="3500"/>
              <a:t>8.315</a:t>
            </a:r>
            <a:r>
              <a:rPr kumimoji="0" lang="en-US" altLang="en-US" sz="2400">
                <a:latin typeface="Arial Narrow" pitchFamily="34" charset="0"/>
                <a:sym typeface="Symbol" pitchFamily="18" charset="2"/>
              </a:rPr>
              <a:t> </a:t>
            </a:r>
            <a:r>
              <a:rPr kumimoji="0" lang="en-US" altLang="en-US" sz="2400">
                <a:latin typeface="Arial Narrow" pitchFamily="34" charset="0"/>
              </a:rPr>
              <a:t>dm</a:t>
            </a:r>
            <a:r>
              <a:rPr kumimoji="0" lang="en-US" altLang="en-US" sz="2400" baseline="30000">
                <a:latin typeface="Arial Narrow" pitchFamily="34" charset="0"/>
              </a:rPr>
              <a:t>3</a:t>
            </a:r>
            <a:r>
              <a:rPr kumimoji="0" lang="en-US" altLang="en-US" sz="2400">
                <a:latin typeface="Arial Narrow" pitchFamily="34" charset="0"/>
                <a:sym typeface="Symbol" pitchFamily="18" charset="2"/>
              </a:rPr>
              <a:t>kPa/molK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786188" y="3175000"/>
            <a:ext cx="0" cy="368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0" y="370998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338263" y="1857375"/>
            <a:ext cx="7467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800"/>
              <a:t>4 Al    +    3 O</a:t>
            </a:r>
            <a:r>
              <a:rPr lang="en-US" altLang="en-US" sz="3800" baseline="-25000"/>
              <a:t>2</a:t>
            </a:r>
            <a:r>
              <a:rPr lang="en-US" altLang="en-US" sz="3800"/>
              <a:t>    </a:t>
            </a:r>
            <a:r>
              <a:rPr lang="en-US" altLang="en-US" sz="3800">
                <a:sym typeface="Symbol" pitchFamily="18" charset="2"/>
              </a:rPr>
              <a:t>    2 Al</a:t>
            </a:r>
            <a:r>
              <a:rPr lang="en-US" altLang="en-US" sz="3800" baseline="-25000">
                <a:sym typeface="Symbol" pitchFamily="18" charset="2"/>
              </a:rPr>
              <a:t>2</a:t>
            </a:r>
            <a:r>
              <a:rPr lang="en-US" altLang="en-US" sz="3800">
                <a:sym typeface="Symbol" pitchFamily="18" charset="2"/>
              </a:rPr>
              <a:t>O</a:t>
            </a:r>
            <a:r>
              <a:rPr lang="en-US" altLang="en-US" sz="3800" baseline="-25000">
                <a:sym typeface="Symbol" pitchFamily="18" charset="2"/>
              </a:rPr>
              <a:t>3</a:t>
            </a:r>
            <a:r>
              <a:rPr lang="en-US" altLang="en-US" sz="3800"/>
              <a:t> </a:t>
            </a:r>
          </a:p>
        </p:txBody>
      </p:sp>
      <p:sp>
        <p:nvSpPr>
          <p:cNvPr id="101386" name="Rectangle 10"/>
          <p:cNvSpPr>
            <a:spLocks noChangeArrowheads="1"/>
          </p:cNvSpPr>
          <p:nvPr/>
        </p:nvSpPr>
        <p:spPr bwMode="auto">
          <a:xfrm>
            <a:off x="4022725" y="2468563"/>
            <a:ext cx="11080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2200">
                <a:solidFill>
                  <a:srgbClr val="FFFF99"/>
                </a:solidFill>
                <a:latin typeface="Arial Narrow" pitchFamily="34" charset="0"/>
              </a:rPr>
              <a:t>15.0 L </a:t>
            </a:r>
          </a:p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2200">
                <a:solidFill>
                  <a:srgbClr val="FFFF99"/>
                </a:solidFill>
                <a:latin typeface="Arial Narrow" pitchFamily="34" charset="0"/>
              </a:rPr>
              <a:t>non-STP</a:t>
            </a:r>
            <a:endParaRPr lang="en-US" altLang="en-US" sz="2200">
              <a:latin typeface="Arial Narrow" pitchFamily="34" charset="0"/>
            </a:endParaRPr>
          </a:p>
        </p:txBody>
      </p:sp>
      <p:sp>
        <p:nvSpPr>
          <p:cNvPr id="101387" name="Rectangle 11"/>
          <p:cNvSpPr>
            <a:spLocks noChangeArrowheads="1"/>
          </p:cNvSpPr>
          <p:nvPr/>
        </p:nvSpPr>
        <p:spPr bwMode="auto">
          <a:xfrm>
            <a:off x="6288088" y="2493963"/>
            <a:ext cx="2317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800">
                <a:solidFill>
                  <a:srgbClr val="FFFF99"/>
                </a:solidFill>
                <a:latin typeface="Arial Narrow" pitchFamily="34" charset="0"/>
              </a:rPr>
              <a:t>? g</a:t>
            </a:r>
          </a:p>
        </p:txBody>
      </p:sp>
      <p:sp>
        <p:nvSpPr>
          <p:cNvPr id="101388" name="AutoShape 12"/>
          <p:cNvSpPr>
            <a:spLocks noChangeArrowheads="1"/>
          </p:cNvSpPr>
          <p:nvPr/>
        </p:nvSpPr>
        <p:spPr bwMode="auto">
          <a:xfrm>
            <a:off x="5942013" y="3244850"/>
            <a:ext cx="3035300" cy="1135063"/>
          </a:xfrm>
          <a:prstGeom prst="wedgeRectCallout">
            <a:avLst>
              <a:gd name="adj1" fmla="val -44088"/>
              <a:gd name="adj2" fmla="val -10421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bg2"/>
                </a:solidFill>
              </a:rPr>
              <a:t>Given liters: Start with Ideal Gas Law and calculate moles of O</a:t>
            </a:r>
            <a:r>
              <a:rPr kumimoji="0" lang="en-US" altLang="en-US" sz="2200" baseline="-25000">
                <a:solidFill>
                  <a:schemeClr val="bg2"/>
                </a:solidFill>
              </a:rPr>
              <a:t>2</a:t>
            </a:r>
            <a:r>
              <a:rPr kumimoji="0" lang="en-US" altLang="en-US" sz="220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101389" name="AutoShape 13"/>
          <p:cNvSpPr>
            <a:spLocks noChangeArrowheads="1"/>
          </p:cNvSpPr>
          <p:nvPr/>
        </p:nvSpPr>
        <p:spPr bwMode="auto">
          <a:xfrm>
            <a:off x="7453313" y="5586413"/>
            <a:ext cx="1525587" cy="469900"/>
          </a:xfrm>
          <a:prstGeom prst="wedgeRectCallout">
            <a:avLst>
              <a:gd name="adj1" fmla="val -25546"/>
              <a:gd name="adj2" fmla="val -48648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bg2"/>
                </a:solidFill>
              </a:rPr>
              <a:t>NEXT </a:t>
            </a:r>
            <a:r>
              <a:rPr kumimoji="0" lang="en-US" altLang="en-US" sz="2200">
                <a:solidFill>
                  <a:schemeClr val="bg2"/>
                </a:solidFill>
                <a:sym typeface="Symbol" pitchFamily="18" charset="2"/>
              </a:rPr>
              <a:t></a:t>
            </a:r>
            <a:endParaRPr kumimoji="0" lang="en-US" altLang="en-US" sz="22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2493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1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1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1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1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9" grpId="0" autoUpdateAnimBg="0"/>
      <p:bldP spid="101382" grpId="0" autoUpdateAnimBg="0"/>
      <p:bldP spid="101386" grpId="0" autoUpdateAnimBg="0"/>
      <p:bldP spid="101387" grpId="0" autoUpdateAnimBg="0"/>
      <p:bldP spid="101388" grpId="0" animBg="1" autoUpdateAnimBg="0"/>
      <p:bldP spid="10138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2454275" y="4119563"/>
            <a:ext cx="1982788" cy="268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2 mol Al</a:t>
            </a:r>
            <a:r>
              <a:rPr lang="en-US" altLang="en-US" sz="3700" baseline="-25000">
                <a:latin typeface="Arial Narrow" pitchFamily="34" charset="0"/>
              </a:rPr>
              <a:t>2</a:t>
            </a:r>
            <a:r>
              <a:rPr lang="en-US" altLang="en-US" sz="3700">
                <a:latin typeface="Arial Narrow" pitchFamily="34" charset="0"/>
              </a:rPr>
              <a:t>O</a:t>
            </a:r>
            <a:r>
              <a:rPr lang="en-US" altLang="en-US" sz="3700" baseline="-25000">
                <a:latin typeface="Arial Narrow" pitchFamily="34" charset="0"/>
              </a:rPr>
              <a:t>3</a:t>
            </a:r>
            <a:endParaRPr lang="en-US" altLang="en-US" sz="3700">
              <a:latin typeface="Arial Narrow" pitchFamily="34" charset="0"/>
            </a:endParaRPr>
          </a:p>
          <a:p>
            <a:pPr algn="ctr">
              <a:spcBef>
                <a:spcPct val="5000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3 mol O</a:t>
            </a:r>
            <a:r>
              <a:rPr lang="en-US" altLang="en-US" sz="3700" baseline="-25000">
                <a:latin typeface="Arial Narrow" pitchFamily="34" charset="0"/>
              </a:rPr>
              <a:t>2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B. Gas Stoichiometry Problem</a:t>
            </a:r>
          </a:p>
        </p:txBody>
      </p:sp>
      <p:sp>
        <p:nvSpPr>
          <p:cNvPr id="8196" name="Rectangle 4"/>
          <p:cNvSpPr>
            <a:spLocks noChangeArrowheads="1"/>
          </p:cNvSpPr>
          <p:nvPr>
            <p:ph type="body" idx="1"/>
          </p:nvPr>
        </p:nvSpPr>
        <p:spPr>
          <a:xfrm>
            <a:off x="962025" y="1130300"/>
            <a:ext cx="8181975" cy="1427163"/>
          </a:xfrm>
          <a:noFill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3400" smtClean="0"/>
              <a:t>How many grams of Al</a:t>
            </a:r>
            <a:r>
              <a:rPr lang="en-US" altLang="en-US" sz="3400" baseline="-25000" smtClean="0"/>
              <a:t>2</a:t>
            </a:r>
            <a:r>
              <a:rPr lang="en-US" altLang="en-US" sz="3400" smtClean="0"/>
              <a:t>O</a:t>
            </a:r>
            <a:r>
              <a:rPr lang="en-US" altLang="en-US" sz="3400" baseline="-25000" smtClean="0"/>
              <a:t>3</a:t>
            </a:r>
            <a:r>
              <a:rPr lang="en-US" altLang="en-US" sz="3400" smtClean="0"/>
              <a:t> are formed from 15.0 L of O</a:t>
            </a:r>
            <a:r>
              <a:rPr lang="en-US" altLang="en-US" sz="3400" baseline="-25000" smtClean="0"/>
              <a:t>2</a:t>
            </a:r>
            <a:r>
              <a:rPr lang="en-US" altLang="en-US" sz="3400" smtClean="0"/>
              <a:t> at 97.3 kPa &amp; 21</a:t>
            </a:r>
            <a:r>
              <a:rPr lang="en-US" altLang="en-US" sz="3400" smtClean="0">
                <a:cs typeface="Arial" pitchFamily="34" charset="0"/>
              </a:rPr>
              <a:t>°C?</a:t>
            </a:r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944563" y="4119563"/>
            <a:ext cx="17176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0.597</a:t>
            </a:r>
          </a:p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mol O</a:t>
            </a:r>
            <a:r>
              <a:rPr lang="en-US" altLang="en-US" sz="3700" baseline="-25000">
                <a:latin typeface="Arial Narrow" pitchFamily="34" charset="0"/>
              </a:rPr>
              <a:t>2</a:t>
            </a:r>
            <a:endParaRPr lang="en-US" altLang="en-US" sz="3700">
              <a:latin typeface="Arial Narrow" pitchFamily="34" charset="0"/>
            </a:endParaRP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1150938" y="5445125"/>
            <a:ext cx="4978400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6207125" y="5068888"/>
            <a:ext cx="2936875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74675" indent="-574675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974725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317625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60525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= </a:t>
            </a:r>
            <a:r>
              <a:rPr lang="en-US" altLang="en-US" sz="3700" b="1">
                <a:solidFill>
                  <a:srgbClr val="FFFF99"/>
                </a:solidFill>
                <a:latin typeface="Arial Narrow" pitchFamily="34" charset="0"/>
              </a:rPr>
              <a:t>40.6 g Al</a:t>
            </a:r>
            <a:r>
              <a:rPr lang="en-US" altLang="en-US" sz="3700" b="1" baseline="-25000">
                <a:solidFill>
                  <a:srgbClr val="FFFF99"/>
                </a:solidFill>
                <a:latin typeface="Arial Narrow" pitchFamily="34" charset="0"/>
              </a:rPr>
              <a:t>2</a:t>
            </a:r>
            <a:r>
              <a:rPr lang="en-US" altLang="en-US" sz="3700" b="1">
                <a:solidFill>
                  <a:srgbClr val="FFFF99"/>
                </a:solidFill>
                <a:latin typeface="Arial Narrow" pitchFamily="34" charset="0"/>
              </a:rPr>
              <a:t>O</a:t>
            </a:r>
            <a:r>
              <a:rPr lang="en-US" altLang="en-US" sz="3700" b="1" baseline="-25000">
                <a:solidFill>
                  <a:srgbClr val="FFFF99"/>
                </a:solidFill>
                <a:latin typeface="Arial Narrow" pitchFamily="34" charset="0"/>
              </a:rPr>
              <a:t>3</a:t>
            </a:r>
            <a:endParaRPr lang="en-US" altLang="en-US" sz="3700" b="1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338263" y="2327275"/>
            <a:ext cx="7467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800"/>
              <a:t>4 Al    +    3 O</a:t>
            </a:r>
            <a:r>
              <a:rPr lang="en-US" altLang="en-US" sz="3800" baseline="-25000"/>
              <a:t>2</a:t>
            </a:r>
            <a:r>
              <a:rPr lang="en-US" altLang="en-US" sz="3800"/>
              <a:t>    </a:t>
            </a:r>
            <a:r>
              <a:rPr lang="en-US" altLang="en-US" sz="3800">
                <a:sym typeface="Symbol" pitchFamily="18" charset="2"/>
              </a:rPr>
              <a:t>    2 Al</a:t>
            </a:r>
            <a:r>
              <a:rPr lang="en-US" altLang="en-US" sz="3800" baseline="-25000">
                <a:sym typeface="Symbol" pitchFamily="18" charset="2"/>
              </a:rPr>
              <a:t>2</a:t>
            </a:r>
            <a:r>
              <a:rPr lang="en-US" altLang="en-US" sz="3800">
                <a:sym typeface="Symbol" pitchFamily="18" charset="2"/>
              </a:rPr>
              <a:t>O</a:t>
            </a:r>
            <a:r>
              <a:rPr lang="en-US" altLang="en-US" sz="3800" baseline="-25000">
                <a:sym typeface="Symbol" pitchFamily="18" charset="2"/>
              </a:rPr>
              <a:t>3</a:t>
            </a:r>
            <a:r>
              <a:rPr lang="en-US" altLang="en-US" sz="3800"/>
              <a:t> 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4343400" y="4184650"/>
            <a:ext cx="0" cy="2563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4391025" y="4119563"/>
            <a:ext cx="1765300" cy="268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101.96 g Al</a:t>
            </a:r>
            <a:r>
              <a:rPr lang="en-US" altLang="en-US" sz="3700" baseline="-25000">
                <a:latin typeface="Arial Narrow" pitchFamily="34" charset="0"/>
              </a:rPr>
              <a:t>2</a:t>
            </a:r>
            <a:r>
              <a:rPr lang="en-US" altLang="en-US" sz="3700">
                <a:latin typeface="Arial Narrow" pitchFamily="34" charset="0"/>
              </a:rPr>
              <a:t>O</a:t>
            </a:r>
            <a:r>
              <a:rPr lang="en-US" altLang="en-US" sz="3700" baseline="-25000">
                <a:latin typeface="Arial Narrow" pitchFamily="34" charset="0"/>
              </a:rPr>
              <a:t>3</a:t>
            </a:r>
            <a:endParaRPr lang="en-US" altLang="en-US" sz="3700">
              <a:latin typeface="Arial Narrow" pitchFamily="34" charset="0"/>
            </a:endParaRPr>
          </a:p>
          <a:p>
            <a:pPr algn="ctr">
              <a:spcBef>
                <a:spcPct val="5000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1 mol</a:t>
            </a:r>
          </a:p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700">
                <a:latin typeface="Arial Narrow" pitchFamily="34" charset="0"/>
              </a:rPr>
              <a:t>Al</a:t>
            </a:r>
            <a:r>
              <a:rPr lang="en-US" altLang="en-US" sz="3700" baseline="-25000">
                <a:latin typeface="Arial Narrow" pitchFamily="34" charset="0"/>
              </a:rPr>
              <a:t>2</a:t>
            </a:r>
            <a:r>
              <a:rPr lang="en-US" altLang="en-US" sz="3700">
                <a:latin typeface="Arial Narrow" pitchFamily="34" charset="0"/>
              </a:rPr>
              <a:t>O</a:t>
            </a:r>
            <a:r>
              <a:rPr lang="en-US" altLang="en-US" sz="3700" baseline="-25000">
                <a:latin typeface="Arial Narrow" pitchFamily="34" charset="0"/>
              </a:rPr>
              <a:t>3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3654425" y="2913063"/>
            <a:ext cx="1831975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800">
                <a:solidFill>
                  <a:srgbClr val="FFFF99"/>
                </a:solidFill>
                <a:latin typeface="Arial Narrow" pitchFamily="34" charset="0"/>
              </a:rPr>
              <a:t>15.0L</a:t>
            </a:r>
          </a:p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800">
                <a:solidFill>
                  <a:srgbClr val="FFFF99"/>
                </a:solidFill>
                <a:latin typeface="Arial Narrow" pitchFamily="34" charset="0"/>
              </a:rPr>
              <a:t>non-STP</a:t>
            </a:r>
            <a:endParaRPr lang="en-US" altLang="en-US" sz="3800">
              <a:latin typeface="Arial Narrow" pitchFamily="34" charset="0"/>
            </a:endParaRPr>
          </a:p>
        </p:txBody>
      </p:sp>
      <p:sp>
        <p:nvSpPr>
          <p:cNvPr id="8204" name="Rectangle 12"/>
          <p:cNvSpPr>
            <a:spLocks noChangeArrowheads="1"/>
          </p:cNvSpPr>
          <p:nvPr/>
        </p:nvSpPr>
        <p:spPr bwMode="auto">
          <a:xfrm>
            <a:off x="6237288" y="2913063"/>
            <a:ext cx="2317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Font typeface="Monotype Sorts" pitchFamily="-48" charset="2"/>
              <a:buNone/>
            </a:pPr>
            <a:r>
              <a:rPr lang="en-US" altLang="en-US" sz="3800">
                <a:solidFill>
                  <a:srgbClr val="FFFF99"/>
                </a:solidFill>
                <a:latin typeface="Arial Narrow" pitchFamily="34" charset="0"/>
              </a:rPr>
              <a:t>? g</a:t>
            </a:r>
          </a:p>
        </p:txBody>
      </p:sp>
      <p:grpSp>
        <p:nvGrpSpPr>
          <p:cNvPr id="100372" name="Group 20"/>
          <p:cNvGrpSpPr>
            <a:grpSpLocks/>
          </p:cNvGrpSpPr>
          <p:nvPr/>
        </p:nvGrpSpPr>
        <p:grpSpPr bwMode="auto">
          <a:xfrm>
            <a:off x="2911475" y="4357688"/>
            <a:ext cx="2851150" cy="2185987"/>
            <a:chOff x="1834" y="2745"/>
            <a:chExt cx="1796" cy="1377"/>
          </a:xfrm>
        </p:grpSpPr>
        <p:sp>
          <p:nvSpPr>
            <p:cNvPr id="8211" name="Line 17"/>
            <p:cNvSpPr>
              <a:spLocks noChangeShapeType="1"/>
            </p:cNvSpPr>
            <p:nvPr/>
          </p:nvSpPr>
          <p:spPr bwMode="auto">
            <a:xfrm flipH="1">
              <a:off x="1834" y="2745"/>
              <a:ext cx="645" cy="4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Line 18"/>
            <p:cNvSpPr>
              <a:spLocks noChangeShapeType="1"/>
            </p:cNvSpPr>
            <p:nvPr/>
          </p:nvSpPr>
          <p:spPr bwMode="auto">
            <a:xfrm flipH="1">
              <a:off x="2985" y="3638"/>
              <a:ext cx="645" cy="48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6" name="Line 19"/>
          <p:cNvSpPr>
            <a:spLocks noChangeShapeType="1"/>
          </p:cNvSpPr>
          <p:nvPr/>
        </p:nvSpPr>
        <p:spPr bwMode="auto">
          <a:xfrm flipH="1">
            <a:off x="2533650" y="4184650"/>
            <a:ext cx="0" cy="25638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0374" name="Group 22"/>
          <p:cNvGrpSpPr>
            <a:grpSpLocks/>
          </p:cNvGrpSpPr>
          <p:nvPr/>
        </p:nvGrpSpPr>
        <p:grpSpPr bwMode="auto">
          <a:xfrm>
            <a:off x="1171575" y="4908550"/>
            <a:ext cx="2979738" cy="1111250"/>
            <a:chOff x="738" y="3092"/>
            <a:chExt cx="1877" cy="700"/>
          </a:xfrm>
        </p:grpSpPr>
        <p:sp>
          <p:nvSpPr>
            <p:cNvPr id="8209" name="Line 15"/>
            <p:cNvSpPr>
              <a:spLocks noChangeShapeType="1"/>
            </p:cNvSpPr>
            <p:nvPr/>
          </p:nvSpPr>
          <p:spPr bwMode="auto">
            <a:xfrm flipH="1">
              <a:off x="738" y="3092"/>
              <a:ext cx="725" cy="1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Line 21"/>
            <p:cNvSpPr>
              <a:spLocks noChangeShapeType="1"/>
            </p:cNvSpPr>
            <p:nvPr/>
          </p:nvSpPr>
          <p:spPr bwMode="auto">
            <a:xfrm flipH="1">
              <a:off x="1890" y="3596"/>
              <a:ext cx="725" cy="19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75" name="AutoShape 23"/>
          <p:cNvSpPr>
            <a:spLocks noChangeArrowheads="1"/>
          </p:cNvSpPr>
          <p:nvPr/>
        </p:nvSpPr>
        <p:spPr bwMode="auto">
          <a:xfrm>
            <a:off x="0" y="3119438"/>
            <a:ext cx="3686175" cy="803275"/>
          </a:xfrm>
          <a:prstGeom prst="wedgeRectCallout">
            <a:avLst>
              <a:gd name="adj1" fmla="val 46898"/>
              <a:gd name="adj2" fmla="val 21542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en-US" sz="2200">
                <a:solidFill>
                  <a:schemeClr val="bg2"/>
                </a:solidFill>
              </a:rPr>
              <a:t>Use stoich to convert moles of O</a:t>
            </a:r>
            <a:r>
              <a:rPr kumimoji="0" lang="en-US" altLang="en-US" sz="2200" baseline="-25000">
                <a:solidFill>
                  <a:schemeClr val="bg2"/>
                </a:solidFill>
              </a:rPr>
              <a:t>2</a:t>
            </a:r>
            <a:r>
              <a:rPr kumimoji="0" lang="en-US" altLang="en-US" sz="2200">
                <a:solidFill>
                  <a:schemeClr val="bg2"/>
                </a:solidFill>
              </a:rPr>
              <a:t> to grams Al</a:t>
            </a:r>
            <a:r>
              <a:rPr kumimoji="0" lang="en-US" altLang="en-US" sz="2200" baseline="-25000">
                <a:solidFill>
                  <a:schemeClr val="bg2"/>
                </a:solidFill>
              </a:rPr>
              <a:t>2</a:t>
            </a:r>
            <a:r>
              <a:rPr kumimoji="0" lang="en-US" altLang="en-US" sz="2200">
                <a:solidFill>
                  <a:schemeClr val="bg2"/>
                </a:solidFill>
              </a:rPr>
              <a:t>O</a:t>
            </a:r>
            <a:r>
              <a:rPr kumimoji="0" lang="en-US" altLang="en-US" sz="2200" baseline="-25000">
                <a:solidFill>
                  <a:schemeClr val="bg2"/>
                </a:solidFill>
              </a:rPr>
              <a:t>3</a:t>
            </a:r>
            <a:r>
              <a:rPr kumimoji="0" lang="en-US" altLang="en-US" sz="2200">
                <a:solidFill>
                  <a:schemeClr val="bg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40514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0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0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0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 autoUpdateAnimBg="0"/>
      <p:bldP spid="100357" grpId="0" autoUpdateAnimBg="0"/>
      <p:bldP spid="100359" grpId="0" autoUpdateAnimBg="0"/>
      <p:bldP spid="100362" grpId="0" autoUpdateAnimBg="0"/>
      <p:bldP spid="10037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47" name="Object 11"/>
          <p:cNvGraphicFramePr>
            <a:graphicFrameLocks noChangeAspect="1"/>
          </p:cNvGraphicFramePr>
          <p:nvPr/>
        </p:nvGraphicFramePr>
        <p:xfrm>
          <a:off x="1484313" y="2058988"/>
          <a:ext cx="1584325" cy="160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3" imgW="2245259" imgH="2480650" progId="MS_ClipArt_Gallery.5">
                  <p:embed/>
                </p:oleObj>
              </mc:Choice>
              <mc:Fallback>
                <p:oleObj name="Clip" r:id="rId3" imgW="2245259" imgH="248065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7482" r="42999" b="78297"/>
                      <a:stretch>
                        <a:fillRect/>
                      </a:stretch>
                    </p:blipFill>
                    <p:spPr bwMode="auto">
                      <a:xfrm>
                        <a:off x="1484313" y="2058988"/>
                        <a:ext cx="1584325" cy="160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2"/>
          <p:cNvGraphicFramePr>
            <a:graphicFrameLocks noChangeAspect="1"/>
          </p:cNvGraphicFramePr>
          <p:nvPr/>
        </p:nvGraphicFramePr>
        <p:xfrm>
          <a:off x="1874838" y="3509963"/>
          <a:ext cx="790575" cy="305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lip" r:id="rId5" imgW="430682" imgH="1429207" progId="MS_ClipArt_Gallery.5">
                  <p:embed/>
                </p:oleObj>
              </mc:Choice>
              <mc:Fallback>
                <p:oleObj name="Clip" r:id="rId5" imgW="430682" imgH="1429207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838" y="3509963"/>
                        <a:ext cx="790575" cy="3059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3068638" y="3403600"/>
            <a:ext cx="5624512" cy="2643188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mtClean="0"/>
              <a:t>III. Ideal Gas Law</a:t>
            </a:r>
            <a:br>
              <a:rPr lang="en-US" altLang="en-US" smtClean="0"/>
            </a:br>
            <a:r>
              <a:rPr lang="en-US" altLang="en-US" sz="4000" b="0" smtClean="0"/>
              <a:t>()</a:t>
            </a:r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43108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4475163" y="3773488"/>
            <a:ext cx="4041775" cy="2597150"/>
            <a:chOff x="2810" y="2229"/>
            <a:chExt cx="2546" cy="1636"/>
          </a:xfrm>
        </p:grpSpPr>
        <p:sp>
          <p:nvSpPr>
            <p:cNvPr id="4109" name="Oval 3"/>
            <p:cNvSpPr>
              <a:spLocks noChangeArrowheads="1"/>
            </p:cNvSpPr>
            <p:nvPr/>
          </p:nvSpPr>
          <p:spPr bwMode="auto">
            <a:xfrm>
              <a:off x="2810" y="2229"/>
              <a:ext cx="2546" cy="1636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/>
            </a:p>
          </p:txBody>
        </p:sp>
        <p:graphicFrame>
          <p:nvGraphicFramePr>
            <p:cNvPr id="4110" name="Object 4"/>
            <p:cNvGraphicFramePr>
              <a:graphicFrameLocks noChangeAspect="1"/>
            </p:cNvGraphicFramePr>
            <p:nvPr/>
          </p:nvGraphicFramePr>
          <p:xfrm>
            <a:off x="3324" y="2355"/>
            <a:ext cx="1518" cy="1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name="Equation" r:id="rId3" imgW="431613" imgH="393529" progId="Equation.3">
                    <p:embed/>
                  </p:oleObj>
                </mc:Choice>
                <mc:Fallback>
                  <p:oleObj name="Equation" r:id="rId3" imgW="431613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4" y="2355"/>
                          <a:ext cx="1518" cy="1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99" name="Group 5"/>
          <p:cNvGrpSpPr>
            <a:grpSpLocks/>
          </p:cNvGrpSpPr>
          <p:nvPr/>
        </p:nvGrpSpPr>
        <p:grpSpPr bwMode="auto">
          <a:xfrm>
            <a:off x="1136650" y="4189413"/>
            <a:ext cx="3021013" cy="2668587"/>
            <a:chOff x="754" y="2175"/>
            <a:chExt cx="1750" cy="1743"/>
          </a:xfrm>
        </p:grpSpPr>
        <p:sp>
          <p:nvSpPr>
            <p:cNvPr id="4103" name="Text Box 6"/>
            <p:cNvSpPr txBox="1">
              <a:spLocks noChangeArrowheads="1"/>
            </p:cNvSpPr>
            <p:nvPr/>
          </p:nvSpPr>
          <p:spPr bwMode="auto">
            <a:xfrm>
              <a:off x="754" y="2693"/>
              <a:ext cx="284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n-US" sz="2800" b="1">
                  <a:latin typeface="Arial" pitchFamily="34" charset="0"/>
                </a:rPr>
                <a:t>V</a:t>
              </a:r>
              <a:endParaRPr lang="en-US" altLang="en-US" sz="1600">
                <a:latin typeface="Arial" pitchFamily="34" charset="0"/>
              </a:endParaRPr>
            </a:p>
          </p:txBody>
        </p:sp>
        <p:sp>
          <p:nvSpPr>
            <p:cNvPr id="4104" name="Text Box 7"/>
            <p:cNvSpPr txBox="1">
              <a:spLocks noChangeArrowheads="1"/>
            </p:cNvSpPr>
            <p:nvPr/>
          </p:nvSpPr>
          <p:spPr bwMode="auto">
            <a:xfrm>
              <a:off x="1621" y="3530"/>
              <a:ext cx="28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/>
              <a:r>
                <a:rPr lang="en-US" altLang="en-US" sz="2800" b="1">
                  <a:latin typeface="Arial" pitchFamily="34" charset="0"/>
                </a:rPr>
                <a:t>n</a:t>
              </a:r>
              <a:endParaRPr lang="en-US" altLang="en-US" sz="1600">
                <a:latin typeface="Arial" pitchFamily="34" charset="0"/>
              </a:endParaRPr>
            </a:p>
          </p:txBody>
        </p:sp>
        <p:grpSp>
          <p:nvGrpSpPr>
            <p:cNvPr id="4105" name="Group 8"/>
            <p:cNvGrpSpPr>
              <a:grpSpLocks/>
            </p:cNvGrpSpPr>
            <p:nvPr/>
          </p:nvGrpSpPr>
          <p:grpSpPr bwMode="auto">
            <a:xfrm>
              <a:off x="1038" y="2175"/>
              <a:ext cx="1466" cy="1365"/>
              <a:chOff x="1038" y="2175"/>
              <a:chExt cx="1466" cy="1365"/>
            </a:xfrm>
          </p:grpSpPr>
          <p:sp>
            <p:nvSpPr>
              <p:cNvPr id="4106" name="Line 9"/>
              <p:cNvSpPr>
                <a:spLocks noChangeShapeType="1"/>
              </p:cNvSpPr>
              <p:nvPr/>
            </p:nvSpPr>
            <p:spPr bwMode="auto">
              <a:xfrm>
                <a:off x="1038" y="2175"/>
                <a:ext cx="0" cy="1365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Line 10"/>
              <p:cNvSpPr>
                <a:spLocks noChangeShapeType="1"/>
              </p:cNvSpPr>
              <p:nvPr/>
            </p:nvSpPr>
            <p:spPr bwMode="auto">
              <a:xfrm>
                <a:off x="1038" y="3540"/>
                <a:ext cx="146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Line 11"/>
              <p:cNvSpPr>
                <a:spLocks noChangeShapeType="1"/>
              </p:cNvSpPr>
              <p:nvPr/>
            </p:nvSpPr>
            <p:spPr bwMode="auto">
              <a:xfrm flipV="1">
                <a:off x="1038" y="2499"/>
                <a:ext cx="1223" cy="946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934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A. Avogadro’s Principle</a:t>
            </a:r>
          </a:p>
        </p:txBody>
      </p:sp>
      <p:sp>
        <p:nvSpPr>
          <p:cNvPr id="99341" name="Rectangle 13"/>
          <p:cNvSpPr>
            <a:spLocks noChangeArrowheads="1"/>
          </p:cNvSpPr>
          <p:nvPr>
            <p:ph type="body" idx="1"/>
          </p:nvPr>
        </p:nvSpPr>
        <p:spPr>
          <a:xfrm>
            <a:off x="2878138" y="1214438"/>
            <a:ext cx="6265862" cy="1928812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altLang="en-US" sz="2800" smtClean="0"/>
              <a:t>Equal volumes of gases contain equal numbers of moles</a:t>
            </a:r>
          </a:p>
          <a:p>
            <a:pPr lvl="1">
              <a:lnSpc>
                <a:spcPct val="90000"/>
              </a:lnSpc>
            </a:pPr>
            <a:r>
              <a:rPr lang="en-US" altLang="en-US" sz="2800" smtClean="0"/>
              <a:t>at constant temp &amp; pressure</a:t>
            </a:r>
          </a:p>
          <a:p>
            <a:pPr lvl="1">
              <a:lnSpc>
                <a:spcPct val="90000"/>
              </a:lnSpc>
            </a:pPr>
            <a:r>
              <a:rPr lang="en-US" altLang="en-US" sz="2800" smtClean="0"/>
              <a:t>true for any gas</a:t>
            </a:r>
          </a:p>
        </p:txBody>
      </p:sp>
      <p:pic>
        <p:nvPicPr>
          <p:cNvPr id="4102" name="Picture 15" descr="Avogadr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214438"/>
            <a:ext cx="1462087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67814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9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9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1" grpId="0" build="p" autoUpdateAnimBg="0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3271838" y="1614488"/>
            <a:ext cx="1631950" cy="241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buFont typeface="Monotype Sorts" pitchFamily="-48" charset="2"/>
              <a:buNone/>
            </a:pPr>
            <a:r>
              <a:rPr lang="en-US" altLang="en-US" sz="6400" b="1">
                <a:solidFill>
                  <a:srgbClr val="FFFF99"/>
                </a:solidFill>
              </a:rPr>
              <a:t>PV</a:t>
            </a:r>
          </a:p>
          <a:p>
            <a:pPr algn="ctr">
              <a:buFont typeface="Monotype Sorts" pitchFamily="-48" charset="2"/>
              <a:buNone/>
            </a:pPr>
            <a:r>
              <a:rPr lang="en-US" altLang="en-US" sz="6400" b="1">
                <a:solidFill>
                  <a:srgbClr val="FFFF99"/>
                </a:solidFill>
              </a:rPr>
              <a:t>T</a:t>
            </a:r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271838" y="1614488"/>
            <a:ext cx="1631950" cy="2417762"/>
          </a:xfrm>
        </p:spPr>
        <p:txBody>
          <a:bodyPr/>
          <a:lstStyle/>
          <a:p>
            <a:pPr algn="ctr">
              <a:buFont typeface="Monotype Sorts" pitchFamily="-48" charset="2"/>
              <a:buNone/>
            </a:pPr>
            <a:r>
              <a:rPr lang="en-US" altLang="en-US" sz="7000" b="1" smtClean="0">
                <a:solidFill>
                  <a:srgbClr val="FFFF99"/>
                </a:solidFill>
              </a:rPr>
              <a:t>V</a:t>
            </a:r>
          </a:p>
          <a:p>
            <a:pPr algn="ctr">
              <a:spcBef>
                <a:spcPct val="10000"/>
              </a:spcBef>
              <a:buFont typeface="Monotype Sorts" pitchFamily="-48" charset="2"/>
              <a:buNone/>
            </a:pPr>
            <a:r>
              <a:rPr lang="en-US" altLang="en-US" sz="7000" b="1" smtClean="0">
                <a:solidFill>
                  <a:srgbClr val="FFFF99"/>
                </a:solidFill>
              </a:rPr>
              <a:t>n</a:t>
            </a: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3263900" y="1620838"/>
            <a:ext cx="1631950" cy="2417762"/>
          </a:xfrm>
          <a:prstGeom prst="rect">
            <a:avLst/>
          </a:prstGeom>
          <a:solidFill>
            <a:srgbClr val="17597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buFont typeface="Monotype Sorts" pitchFamily="-48" charset="2"/>
              <a:buNone/>
            </a:pPr>
            <a:r>
              <a:rPr lang="en-US" altLang="en-US" sz="6400" b="1">
                <a:solidFill>
                  <a:srgbClr val="FFFF99"/>
                </a:solidFill>
              </a:rPr>
              <a:t>PV</a:t>
            </a:r>
          </a:p>
          <a:p>
            <a:pPr algn="ctr">
              <a:spcBef>
                <a:spcPct val="10000"/>
              </a:spcBef>
              <a:buFont typeface="Monotype Sorts" pitchFamily="-48" charset="2"/>
              <a:buNone/>
            </a:pPr>
            <a:r>
              <a:rPr lang="en-US" altLang="en-US" sz="6400" b="1">
                <a:solidFill>
                  <a:srgbClr val="FFFF99"/>
                </a:solidFill>
              </a:rPr>
              <a:t>nT</a:t>
            </a:r>
          </a:p>
        </p:txBody>
      </p:sp>
      <p:sp>
        <p:nvSpPr>
          <p:cNvPr id="9114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A. Ideal Gas Law</a:t>
            </a:r>
          </a:p>
        </p:txBody>
      </p:sp>
      <p:grpSp>
        <p:nvGrpSpPr>
          <p:cNvPr id="91153" name="Group 17"/>
          <p:cNvGrpSpPr>
            <a:grpSpLocks/>
          </p:cNvGrpSpPr>
          <p:nvPr/>
        </p:nvGrpSpPr>
        <p:grpSpPr bwMode="auto">
          <a:xfrm>
            <a:off x="3349625" y="2200275"/>
            <a:ext cx="3230563" cy="1293813"/>
            <a:chOff x="2110" y="1211"/>
            <a:chExt cx="2035" cy="815"/>
          </a:xfrm>
        </p:grpSpPr>
        <p:sp>
          <p:nvSpPr>
            <p:cNvPr id="5132" name="Rectangle 2"/>
            <p:cNvSpPr>
              <a:spLocks noChangeArrowheads="1"/>
            </p:cNvSpPr>
            <p:nvPr/>
          </p:nvSpPr>
          <p:spPr bwMode="auto">
            <a:xfrm>
              <a:off x="3117" y="1211"/>
              <a:ext cx="1028" cy="815"/>
            </a:xfrm>
            <a:prstGeom prst="rect">
              <a:avLst/>
            </a:prstGeom>
            <a:solidFill>
              <a:srgbClr val="17597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marL="342900" indent="-342900"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-48" charset="2"/>
                <a:buChar char="b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Char char="•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2pPr>
              <a:lvl3pPr marL="1257300" indent="-342900">
                <a:spcBef>
                  <a:spcPct val="20000"/>
                </a:spcBef>
                <a:buClr>
                  <a:schemeClr val="tx2"/>
                </a:buClr>
                <a:buSzPct val="80000"/>
                <a:buFont typeface="Wingdings" pitchFamily="2" charset="2"/>
                <a:buChar char="Ø"/>
                <a:defRPr kumimoji="1" sz="36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3800">
                  <a:solidFill>
                    <a:schemeClr val="tx1"/>
                  </a:solidFill>
                  <a:latin typeface="Impact" pitchFamily="34" charset="0"/>
                </a:defRPr>
              </a:lvl9pPr>
            </a:lstStyle>
            <a:p>
              <a:pPr algn="ctr">
                <a:buFont typeface="Monotype Sorts" pitchFamily="-48" charset="2"/>
                <a:buNone/>
              </a:pPr>
              <a:r>
                <a:rPr lang="en-US" altLang="en-US" sz="6400" b="1">
                  <a:solidFill>
                    <a:srgbClr val="FFFF99"/>
                  </a:solidFill>
                </a:rPr>
                <a:t>= k</a:t>
              </a:r>
            </a:p>
          </p:txBody>
        </p:sp>
        <p:sp>
          <p:nvSpPr>
            <p:cNvPr id="5133" name="Line 10"/>
            <p:cNvSpPr>
              <a:spLocks noChangeShapeType="1"/>
            </p:cNvSpPr>
            <p:nvPr/>
          </p:nvSpPr>
          <p:spPr bwMode="auto">
            <a:xfrm>
              <a:off x="2110" y="1530"/>
              <a:ext cx="930" cy="1"/>
            </a:xfrm>
            <a:prstGeom prst="line">
              <a:avLst/>
            </a:prstGeom>
            <a:noFill/>
            <a:ln w="127000">
              <a:solidFill>
                <a:srgbClr val="FFFF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47" name="AutoShape 11"/>
          <p:cNvSpPr>
            <a:spLocks noChangeArrowheads="1"/>
          </p:cNvSpPr>
          <p:nvPr/>
        </p:nvSpPr>
        <p:spPr bwMode="auto">
          <a:xfrm>
            <a:off x="1368425" y="3733800"/>
            <a:ext cx="7386638" cy="30924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400">
                <a:solidFill>
                  <a:schemeClr val="bg2"/>
                </a:solidFill>
                <a:latin typeface="DomCasual BT" pitchFamily="66" charset="0"/>
              </a:rPr>
              <a:t>UNIVERSAL GAS CONSTANT</a:t>
            </a:r>
          </a:p>
          <a:p>
            <a:pPr algn="ctr"/>
            <a:r>
              <a:rPr lang="en-US" altLang="en-US" sz="4400">
                <a:solidFill>
                  <a:schemeClr val="bg2"/>
                </a:solidFill>
                <a:latin typeface="DomCasual BT" pitchFamily="66" charset="0"/>
              </a:rPr>
              <a:t>R=0.0821 L</a:t>
            </a:r>
            <a:r>
              <a:rPr lang="en-US" altLang="en-US" sz="4400">
                <a:solidFill>
                  <a:schemeClr val="bg2"/>
                </a:solidFill>
                <a:latin typeface="DomCasual BT" pitchFamily="66" charset="0"/>
                <a:sym typeface="Symbol" pitchFamily="18" charset="2"/>
              </a:rPr>
              <a:t>atm/molK</a:t>
            </a:r>
          </a:p>
          <a:p>
            <a:pPr algn="ctr"/>
            <a:r>
              <a:rPr lang="en-US" altLang="en-US" sz="4400">
                <a:solidFill>
                  <a:schemeClr val="bg2"/>
                </a:solidFill>
                <a:latin typeface="DomCasual BT" pitchFamily="66" charset="0"/>
                <a:sym typeface="Symbol" pitchFamily="18" charset="2"/>
              </a:rPr>
              <a:t>R=8.315 dm</a:t>
            </a:r>
            <a:r>
              <a:rPr lang="en-US" altLang="en-US" sz="4400" baseline="30000">
                <a:solidFill>
                  <a:schemeClr val="bg2"/>
                </a:solidFill>
                <a:latin typeface="DomCasual BT" pitchFamily="66" charset="0"/>
                <a:sym typeface="Symbol" pitchFamily="18" charset="2"/>
              </a:rPr>
              <a:t>3</a:t>
            </a:r>
            <a:r>
              <a:rPr lang="en-US" altLang="en-US" sz="4400">
                <a:solidFill>
                  <a:schemeClr val="bg2"/>
                </a:solidFill>
                <a:latin typeface="DomCasual BT" pitchFamily="66" charset="0"/>
                <a:sym typeface="Symbol" pitchFamily="18" charset="2"/>
              </a:rPr>
              <a:t>kPa/molK</a:t>
            </a:r>
          </a:p>
        </p:txBody>
      </p:sp>
      <p:sp>
        <p:nvSpPr>
          <p:cNvPr id="91148" name="AutoShape 12"/>
          <p:cNvSpPr>
            <a:spLocks noChangeArrowheads="1"/>
          </p:cNvSpPr>
          <p:nvPr/>
        </p:nvSpPr>
        <p:spPr bwMode="auto">
          <a:xfrm rot="5400000">
            <a:off x="6778625" y="2546350"/>
            <a:ext cx="1385888" cy="1627188"/>
          </a:xfrm>
          <a:custGeom>
            <a:avLst/>
            <a:gdLst>
              <a:gd name="T0" fmla="*/ 1049938 w 21600"/>
              <a:gd name="T1" fmla="*/ 0 h 21600"/>
              <a:gd name="T2" fmla="*/ 1049938 w 21600"/>
              <a:gd name="T3" fmla="*/ 915896 h 21600"/>
              <a:gd name="T4" fmla="*/ 108818 w 21600"/>
              <a:gd name="T5" fmla="*/ 1627188 h 21600"/>
              <a:gd name="T6" fmla="*/ 1385888 w 21600"/>
              <a:gd name="T7" fmla="*/ 457948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4420 h 21600"/>
              <a:gd name="T14" fmla="*/ 20171 w 21600"/>
              <a:gd name="T15" fmla="*/ 773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6364" y="0"/>
                </a:lnTo>
                <a:lnTo>
                  <a:pt x="16364" y="4420"/>
                </a:lnTo>
                <a:lnTo>
                  <a:pt x="12427" y="4420"/>
                </a:lnTo>
                <a:cubicBezTo>
                  <a:pt x="5564" y="4420"/>
                  <a:pt x="0" y="7884"/>
                  <a:pt x="0" y="12158"/>
                </a:cubicBezTo>
                <a:lnTo>
                  <a:pt x="0" y="21600"/>
                </a:lnTo>
                <a:lnTo>
                  <a:pt x="3391" y="21600"/>
                </a:lnTo>
                <a:lnTo>
                  <a:pt x="3391" y="12158"/>
                </a:lnTo>
                <a:cubicBezTo>
                  <a:pt x="3391" y="9717"/>
                  <a:pt x="7437" y="7738"/>
                  <a:pt x="12427" y="7738"/>
                </a:cubicBezTo>
                <a:lnTo>
                  <a:pt x="16364" y="7738"/>
                </a:lnTo>
                <a:lnTo>
                  <a:pt x="16364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1905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4827588" y="2206625"/>
            <a:ext cx="1998662" cy="1293813"/>
          </a:xfrm>
          <a:prstGeom prst="rect">
            <a:avLst/>
          </a:prstGeom>
          <a:solidFill>
            <a:srgbClr val="17597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-48" charset="2"/>
              <a:buChar char="b"/>
              <a:defRPr kumimoji="1" sz="3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Char char="•"/>
              <a:defRPr kumimoji="1" sz="3600">
                <a:solidFill>
                  <a:schemeClr val="tx1"/>
                </a:solidFill>
                <a:latin typeface="Arial" pitchFamily="34" charset="0"/>
              </a:defRPr>
            </a:lvl2pPr>
            <a:lvl3pPr marL="12573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Char char="Ø"/>
              <a:defRPr kumimoji="1" sz="3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3800">
                <a:solidFill>
                  <a:schemeClr val="tx1"/>
                </a:solidFill>
                <a:latin typeface="Impact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38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>
              <a:buFont typeface="Monotype Sorts" pitchFamily="-48" charset="2"/>
              <a:buNone/>
            </a:pPr>
            <a:r>
              <a:rPr lang="en-US" altLang="en-US" sz="6400" b="1">
                <a:solidFill>
                  <a:srgbClr val="FFFF99"/>
                </a:solidFill>
              </a:rPr>
              <a:t>= R</a:t>
            </a:r>
          </a:p>
        </p:txBody>
      </p:sp>
      <p:sp>
        <p:nvSpPr>
          <p:cNvPr id="91154" name="Text Box 18"/>
          <p:cNvSpPr txBox="1">
            <a:spLocks noChangeArrowheads="1"/>
          </p:cNvSpPr>
          <p:nvPr/>
        </p:nvSpPr>
        <p:spPr bwMode="auto">
          <a:xfrm>
            <a:off x="2166938" y="6400800"/>
            <a:ext cx="5876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latin typeface="Arial" pitchFamily="34" charset="0"/>
              </a:rPr>
              <a:t>You don’t need to memorize these values!</a:t>
            </a:r>
          </a:p>
        </p:txBody>
      </p:sp>
      <p:sp>
        <p:nvSpPr>
          <p:cNvPr id="5131" name="Text Box 19"/>
          <p:cNvSpPr txBox="1">
            <a:spLocks noChangeArrowheads="1"/>
          </p:cNvSpPr>
          <p:nvPr/>
        </p:nvSpPr>
        <p:spPr bwMode="auto">
          <a:xfrm>
            <a:off x="1211263" y="1093788"/>
            <a:ext cx="7893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latin typeface="Arial" pitchFamily="34" charset="0"/>
              </a:rPr>
              <a:t>Merge the Combined Gas Law with Avogadro’s Principle:</a:t>
            </a:r>
          </a:p>
        </p:txBody>
      </p:sp>
    </p:spTree>
    <p:extLst>
      <p:ext uri="{BB962C8B-B14F-4D97-AF65-F5344CB8AC3E}">
        <p14:creationId xmlns:p14="http://schemas.microsoft.com/office/powerpoint/2010/main" val="39582894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11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1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1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autoUpdateAnimBg="0"/>
      <p:bldP spid="91143" grpId="0" autoUpdateAnimBg="0"/>
      <p:bldP spid="91144" grpId="0" animBg="1" autoUpdateAnimBg="0"/>
      <p:bldP spid="91147" grpId="0" animBg="1" autoUpdateAnimBg="0"/>
      <p:bldP spid="91148" grpId="0" animBg="1"/>
      <p:bldP spid="91139" grpId="0" animBg="1" autoUpdateAnimBg="0"/>
      <p:bldP spid="9115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A. Ideal Gas Law</a:t>
            </a:r>
          </a:p>
        </p:txBody>
      </p:sp>
      <p:sp>
        <p:nvSpPr>
          <p:cNvPr id="6147" name="AutoShape 9"/>
          <p:cNvSpPr>
            <a:spLocks noChangeArrowheads="1"/>
          </p:cNvSpPr>
          <p:nvPr/>
        </p:nvSpPr>
        <p:spPr bwMode="auto">
          <a:xfrm>
            <a:off x="1368425" y="3733800"/>
            <a:ext cx="7386638" cy="30924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400">
                <a:solidFill>
                  <a:schemeClr val="bg2"/>
                </a:solidFill>
                <a:latin typeface="DomCasual BT" pitchFamily="66" charset="0"/>
              </a:rPr>
              <a:t>UNIVERSAL GAS CONSTANT</a:t>
            </a:r>
          </a:p>
          <a:p>
            <a:pPr algn="ctr"/>
            <a:r>
              <a:rPr lang="en-US" altLang="en-US" sz="4400">
                <a:solidFill>
                  <a:schemeClr val="bg2"/>
                </a:solidFill>
                <a:latin typeface="DomCasual BT" pitchFamily="66" charset="0"/>
              </a:rPr>
              <a:t>R=0.0821 L</a:t>
            </a:r>
            <a:r>
              <a:rPr lang="en-US" altLang="en-US" sz="4400">
                <a:solidFill>
                  <a:schemeClr val="bg2"/>
                </a:solidFill>
                <a:latin typeface="DomCasual BT" pitchFamily="66" charset="0"/>
                <a:sym typeface="Symbol" pitchFamily="18" charset="2"/>
              </a:rPr>
              <a:t>atm/molK</a:t>
            </a:r>
          </a:p>
          <a:p>
            <a:pPr algn="ctr"/>
            <a:r>
              <a:rPr lang="en-US" altLang="en-US" sz="4400">
                <a:solidFill>
                  <a:schemeClr val="bg2"/>
                </a:solidFill>
                <a:latin typeface="DomCasual BT" pitchFamily="66" charset="0"/>
                <a:sym typeface="Symbol" pitchFamily="18" charset="2"/>
              </a:rPr>
              <a:t>R=8.315 dm</a:t>
            </a:r>
            <a:r>
              <a:rPr lang="en-US" altLang="en-US" sz="4400" baseline="30000">
                <a:solidFill>
                  <a:schemeClr val="bg2"/>
                </a:solidFill>
                <a:latin typeface="DomCasual BT" pitchFamily="66" charset="0"/>
                <a:sym typeface="Symbol" pitchFamily="18" charset="2"/>
              </a:rPr>
              <a:t>3</a:t>
            </a:r>
            <a:r>
              <a:rPr lang="en-US" altLang="en-US" sz="4400">
                <a:solidFill>
                  <a:schemeClr val="bg2"/>
                </a:solidFill>
                <a:latin typeface="DomCasual BT" pitchFamily="66" charset="0"/>
                <a:sym typeface="Symbol" pitchFamily="18" charset="2"/>
              </a:rPr>
              <a:t>kPa/molK</a:t>
            </a:r>
          </a:p>
        </p:txBody>
      </p:sp>
      <p:sp>
        <p:nvSpPr>
          <p:cNvPr id="102411" name="AutoShape 11"/>
          <p:cNvSpPr>
            <a:spLocks noChangeArrowheads="1"/>
          </p:cNvSpPr>
          <p:nvPr/>
        </p:nvSpPr>
        <p:spPr bwMode="auto">
          <a:xfrm>
            <a:off x="2100263" y="1058863"/>
            <a:ext cx="5835650" cy="2808287"/>
          </a:xfrm>
          <a:prstGeom prst="horizontalScroll">
            <a:avLst>
              <a:gd name="adj" fmla="val 12500"/>
            </a:avLst>
          </a:prstGeom>
          <a:solidFill>
            <a:srgbClr val="FFFF99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9600" b="1">
                <a:solidFill>
                  <a:schemeClr val="bg2"/>
                </a:solidFill>
                <a:latin typeface="Arial" pitchFamily="34" charset="0"/>
              </a:rPr>
              <a:t>PV=nRT</a:t>
            </a:r>
            <a:endParaRPr lang="en-US" altLang="en-US"/>
          </a:p>
        </p:txBody>
      </p:sp>
      <p:sp>
        <p:nvSpPr>
          <p:cNvPr id="6149" name="Text Box 14"/>
          <p:cNvSpPr txBox="1">
            <a:spLocks noChangeArrowheads="1"/>
          </p:cNvSpPr>
          <p:nvPr/>
        </p:nvSpPr>
        <p:spPr bwMode="auto">
          <a:xfrm>
            <a:off x="2166938" y="6407150"/>
            <a:ext cx="5876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latin typeface="Arial" pitchFamily="34" charset="0"/>
              </a:rPr>
              <a:t>You don’t need to memorize these values!</a:t>
            </a:r>
          </a:p>
        </p:txBody>
      </p:sp>
    </p:spTree>
    <p:extLst>
      <p:ext uri="{BB962C8B-B14F-4D97-AF65-F5344CB8AC3E}">
        <p14:creationId xmlns:p14="http://schemas.microsoft.com/office/powerpoint/2010/main" val="34023371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2698750"/>
            <a:ext cx="9131300" cy="3846513"/>
          </a:xfrm>
          <a:prstGeom prst="rect">
            <a:avLst/>
          </a:prstGeom>
          <a:solidFill>
            <a:srgbClr val="17597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0" y="2690813"/>
            <a:ext cx="3773488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GIVEN: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P = ? atm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n = 0.412 mol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T = 16°C = 289 K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V = 3.25 L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R = 0.0821</a:t>
            </a:r>
            <a:r>
              <a:rPr lang="en-US" altLang="en-US">
                <a:latin typeface="Arial Narrow" pitchFamily="34" charset="0"/>
              </a:rPr>
              <a:t>L</a:t>
            </a:r>
            <a:r>
              <a:rPr lang="en-US" altLang="en-US">
                <a:latin typeface="Arial Narrow" pitchFamily="34" charset="0"/>
                <a:sym typeface="Symbol" pitchFamily="18" charset="2"/>
              </a:rPr>
              <a:t>atm/molK</a:t>
            </a:r>
            <a:endParaRPr lang="en-US" altLang="en-US" sz="4000">
              <a:solidFill>
                <a:schemeClr val="bg2"/>
              </a:solidFill>
              <a:latin typeface="DomCasual BT" pitchFamily="66" charset="0"/>
              <a:sym typeface="Symbol" pitchFamily="18" charset="2"/>
            </a:endParaRP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3778250" y="2690813"/>
            <a:ext cx="5365750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WORK: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PV = nRT</a:t>
            </a:r>
          </a:p>
          <a:p>
            <a:pPr>
              <a:spcBef>
                <a:spcPct val="60000"/>
              </a:spcBef>
            </a:pPr>
            <a:r>
              <a:rPr lang="en-US" altLang="en-US" sz="3100">
                <a:latin typeface="Arial" pitchFamily="34" charset="0"/>
              </a:rPr>
              <a:t>P(3.25)=(0.412)(0.0821)(289)</a:t>
            </a:r>
            <a:endParaRPr lang="en-US" altLang="en-US" sz="3500">
              <a:latin typeface="Arial" pitchFamily="34" charset="0"/>
            </a:endParaRPr>
          </a:p>
          <a:p>
            <a:pPr>
              <a:lnSpc>
                <a:spcPct val="70000"/>
              </a:lnSpc>
            </a:pPr>
            <a:r>
              <a:rPr lang="en-US" altLang="en-US" sz="3500">
                <a:latin typeface="Arial" pitchFamily="34" charset="0"/>
              </a:rPr>
              <a:t>      </a:t>
            </a:r>
            <a:r>
              <a:rPr lang="en-US" altLang="en-US" sz="2800">
                <a:latin typeface="Arial Narrow" pitchFamily="34" charset="0"/>
              </a:rPr>
              <a:t>L            mol    L</a:t>
            </a:r>
            <a:r>
              <a:rPr lang="en-US" altLang="en-US" sz="2800">
                <a:latin typeface="Arial Narrow" pitchFamily="34" charset="0"/>
                <a:sym typeface="Symbol" pitchFamily="18" charset="2"/>
              </a:rPr>
              <a:t>atm/molK     </a:t>
            </a:r>
            <a:r>
              <a:rPr lang="en-US" altLang="en-US" sz="2800">
                <a:latin typeface="Arial Narrow" pitchFamily="34" charset="0"/>
              </a:rPr>
              <a:t>K</a:t>
            </a:r>
            <a:endParaRPr lang="en-US" altLang="en-US" sz="3900">
              <a:latin typeface="Arial" pitchFamily="34" charset="0"/>
            </a:endParaRPr>
          </a:p>
          <a:p>
            <a:pPr>
              <a:spcBef>
                <a:spcPct val="60000"/>
              </a:spcBef>
            </a:pPr>
            <a:r>
              <a:rPr lang="en-US" altLang="en-US" sz="3500">
                <a:latin typeface="Arial" pitchFamily="34" charset="0"/>
              </a:rPr>
              <a:t>P = 3.01 atm</a:t>
            </a:r>
          </a:p>
          <a:p>
            <a:endParaRPr lang="en-US" altLang="en-US" sz="3500">
              <a:latin typeface="Arial" pitchFamily="34" charset="0"/>
            </a:endParaRPr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C. Ideal Gas Law Problems</a:t>
            </a:r>
          </a:p>
        </p:txBody>
      </p:sp>
      <p:sp>
        <p:nvSpPr>
          <p:cNvPr id="7174" name="Rectangle 6"/>
          <p:cNvSpPr>
            <a:spLocks noChangeArrowheads="1"/>
          </p:cNvSpPr>
          <p:nvPr>
            <p:ph type="body" idx="1"/>
          </p:nvPr>
        </p:nvSpPr>
        <p:spPr>
          <a:xfrm>
            <a:off x="1046163" y="1012825"/>
            <a:ext cx="8097837" cy="1328738"/>
          </a:xfrm>
          <a:noFill/>
        </p:spPr>
        <p:txBody>
          <a:bodyPr>
            <a:normAutofit fontScale="92500"/>
          </a:bodyPr>
          <a:lstStyle/>
          <a:p>
            <a:pPr>
              <a:spcBef>
                <a:spcPct val="100000"/>
              </a:spcBef>
            </a:pPr>
            <a:r>
              <a:rPr lang="en-US" altLang="en-US" sz="3400" smtClean="0"/>
              <a:t>Calculate the pressure in atmospheres of 0.412 mol of He at 16°C &amp; occupying 3.25 L. 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3786188" y="2698750"/>
            <a:ext cx="0" cy="3833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0" y="325913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12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autoUpdateAnimBg="0"/>
      <p:bldP spid="8806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2698750"/>
            <a:ext cx="9131300" cy="4159250"/>
          </a:xfrm>
          <a:prstGeom prst="rect">
            <a:avLst/>
          </a:prstGeom>
          <a:solidFill>
            <a:srgbClr val="17597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0" y="2690813"/>
            <a:ext cx="3824288" cy="35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17597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latin typeface="Arial" pitchFamily="34" charset="0"/>
              </a:rPr>
              <a:t>GIVEN: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V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=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?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n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=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85 g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T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=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25°C = 298 K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P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=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104.5 kPa</a:t>
            </a: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R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=</a:t>
            </a:r>
            <a:r>
              <a:rPr lang="en-US" altLang="en-US" sz="2100">
                <a:latin typeface="Arial" pitchFamily="34" charset="0"/>
              </a:rPr>
              <a:t> </a:t>
            </a:r>
            <a:r>
              <a:rPr lang="en-US" altLang="en-US" sz="3500">
                <a:latin typeface="Arial" pitchFamily="34" charset="0"/>
              </a:rPr>
              <a:t>8.315</a:t>
            </a:r>
            <a:r>
              <a:rPr lang="en-US" altLang="en-US">
                <a:latin typeface="Arial Narrow" pitchFamily="34" charset="0"/>
                <a:sym typeface="Symbol" pitchFamily="18" charset="2"/>
              </a:rPr>
              <a:t> </a:t>
            </a:r>
            <a:r>
              <a:rPr lang="en-US" altLang="en-US">
                <a:latin typeface="Arial Narrow" pitchFamily="34" charset="0"/>
              </a:rPr>
              <a:t>dm</a:t>
            </a:r>
            <a:r>
              <a:rPr lang="en-US" altLang="en-US" baseline="30000">
                <a:latin typeface="Arial Narrow" pitchFamily="34" charset="0"/>
              </a:rPr>
              <a:t>3</a:t>
            </a:r>
            <a:r>
              <a:rPr lang="en-US" altLang="en-US">
                <a:latin typeface="Arial Narrow" pitchFamily="34" charset="0"/>
                <a:sym typeface="Symbol" pitchFamily="18" charset="2"/>
              </a:rPr>
              <a:t>kPa/molK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C. Ideal Gas Law Problems</a:t>
            </a:r>
          </a:p>
        </p:txBody>
      </p:sp>
      <p:sp>
        <p:nvSpPr>
          <p:cNvPr id="8197" name="Rectangle 5"/>
          <p:cNvSpPr>
            <a:spLocks noChangeArrowheads="1"/>
          </p:cNvSpPr>
          <p:nvPr>
            <p:ph type="body" idx="1"/>
          </p:nvPr>
        </p:nvSpPr>
        <p:spPr>
          <a:xfrm>
            <a:off x="1041400" y="1014413"/>
            <a:ext cx="7756525" cy="1427162"/>
          </a:xfrm>
          <a:noFill/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altLang="en-US" sz="3400" smtClean="0"/>
              <a:t>Find the volume of 85 g of O</a:t>
            </a:r>
            <a:r>
              <a:rPr lang="en-US" altLang="en-US" sz="3400" baseline="-25000" smtClean="0"/>
              <a:t>2</a:t>
            </a:r>
            <a:r>
              <a:rPr lang="en-US" altLang="en-US" sz="3400" smtClean="0"/>
              <a:t> at 25°C and 104.5 kPa. 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3786188" y="2698750"/>
            <a:ext cx="0" cy="41592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0" y="3259138"/>
            <a:ext cx="914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622425" y="3930650"/>
            <a:ext cx="2027238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3500">
                <a:latin typeface="Arial" pitchFamily="34" charset="0"/>
              </a:rPr>
              <a:t>= 2.7 mol</a:t>
            </a:r>
          </a:p>
        </p:txBody>
      </p:sp>
      <p:grpSp>
        <p:nvGrpSpPr>
          <p:cNvPr id="90121" name="Group 9"/>
          <p:cNvGrpSpPr>
            <a:grpSpLocks/>
          </p:cNvGrpSpPr>
          <p:nvPr/>
        </p:nvGrpSpPr>
        <p:grpSpPr bwMode="auto">
          <a:xfrm>
            <a:off x="3778250" y="2690813"/>
            <a:ext cx="5365750" cy="1924050"/>
            <a:chOff x="2380" y="1695"/>
            <a:chExt cx="3380" cy="1212"/>
          </a:xfrm>
        </p:grpSpPr>
        <p:sp>
          <p:nvSpPr>
            <p:cNvPr id="8203" name="Text Box 10"/>
            <p:cNvSpPr txBox="1">
              <a:spLocks noChangeArrowheads="1"/>
            </p:cNvSpPr>
            <p:nvPr/>
          </p:nvSpPr>
          <p:spPr bwMode="auto">
            <a:xfrm>
              <a:off x="2380" y="1695"/>
              <a:ext cx="3380" cy="1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17597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20000"/>
                </a:spcBef>
              </a:pPr>
              <a:r>
                <a:rPr lang="en-US" altLang="en-US" sz="3200">
                  <a:latin typeface="Arial" pitchFamily="34" charset="0"/>
                </a:rPr>
                <a:t>WORK:</a:t>
              </a:r>
            </a:p>
            <a:p>
              <a:pPr>
                <a:spcBef>
                  <a:spcPct val="20000"/>
                </a:spcBef>
              </a:pPr>
              <a:r>
                <a:rPr lang="en-US" altLang="en-US" sz="3500">
                  <a:latin typeface="Arial" pitchFamily="34" charset="0"/>
                </a:rPr>
                <a:t>85 g   1 mol    = 2.7 mol</a:t>
              </a:r>
            </a:p>
            <a:p>
              <a:pPr>
                <a:spcBef>
                  <a:spcPct val="20000"/>
                </a:spcBef>
              </a:pPr>
              <a:r>
                <a:rPr lang="en-US" altLang="en-US" sz="3500">
                  <a:latin typeface="Arial" pitchFamily="34" charset="0"/>
                </a:rPr>
                <a:t>         32.00 g</a:t>
              </a:r>
            </a:p>
          </p:txBody>
        </p:sp>
        <p:sp>
          <p:nvSpPr>
            <p:cNvPr id="8204" name="Line 11"/>
            <p:cNvSpPr>
              <a:spLocks noChangeShapeType="1"/>
            </p:cNvSpPr>
            <p:nvPr/>
          </p:nvSpPr>
          <p:spPr bwMode="auto">
            <a:xfrm>
              <a:off x="2416" y="2478"/>
              <a:ext cx="174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Line 12"/>
            <p:cNvSpPr>
              <a:spLocks noChangeShapeType="1"/>
            </p:cNvSpPr>
            <p:nvPr/>
          </p:nvSpPr>
          <p:spPr bwMode="auto">
            <a:xfrm>
              <a:off x="3070" y="2143"/>
              <a:ext cx="0" cy="65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3798888" y="4651375"/>
            <a:ext cx="5345112" cy="220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PV = nRT</a:t>
            </a:r>
          </a:p>
          <a:p>
            <a:pPr>
              <a:spcBef>
                <a:spcPct val="20000"/>
              </a:spcBef>
            </a:pPr>
            <a:r>
              <a:rPr lang="en-US" altLang="en-US" sz="3100">
                <a:latin typeface="Arial" pitchFamily="34" charset="0"/>
              </a:rPr>
              <a:t>(104.5)V=(2.7)  (8.315)  (298)</a:t>
            </a:r>
            <a:endParaRPr lang="en-US" altLang="en-US" sz="3500">
              <a:latin typeface="Arial" pitchFamily="34" charset="0"/>
            </a:endParaRPr>
          </a:p>
          <a:p>
            <a:pPr>
              <a:lnSpc>
                <a:spcPct val="70000"/>
              </a:lnSpc>
            </a:pPr>
            <a:r>
              <a:rPr lang="en-US" altLang="en-US" sz="3500">
                <a:latin typeface="Arial" pitchFamily="34" charset="0"/>
              </a:rPr>
              <a:t>   </a:t>
            </a:r>
            <a:r>
              <a:rPr lang="en-US" altLang="en-US" sz="2800">
                <a:latin typeface="Arial Narrow" pitchFamily="34" charset="0"/>
              </a:rPr>
              <a:t>kPa             mol  </a:t>
            </a:r>
            <a:r>
              <a:rPr lang="en-US" altLang="en-US">
                <a:latin typeface="Arial Narrow" pitchFamily="34" charset="0"/>
              </a:rPr>
              <a:t>dm</a:t>
            </a:r>
            <a:r>
              <a:rPr lang="en-US" altLang="en-US" baseline="30000">
                <a:latin typeface="Arial Narrow" pitchFamily="34" charset="0"/>
              </a:rPr>
              <a:t>3</a:t>
            </a:r>
            <a:r>
              <a:rPr lang="en-US" altLang="en-US">
                <a:latin typeface="Arial Narrow" pitchFamily="34" charset="0"/>
                <a:sym typeface="Symbol" pitchFamily="18" charset="2"/>
              </a:rPr>
              <a:t>kPa/molK</a:t>
            </a:r>
            <a:r>
              <a:rPr lang="en-US" altLang="en-US" sz="2800">
                <a:latin typeface="Arial Narrow" pitchFamily="34" charset="0"/>
                <a:sym typeface="Symbol" pitchFamily="18" charset="2"/>
              </a:rPr>
              <a:t>     </a:t>
            </a:r>
            <a:r>
              <a:rPr lang="en-US" altLang="en-US" sz="2800">
                <a:latin typeface="Arial Narrow" pitchFamily="34" charset="0"/>
              </a:rPr>
              <a:t>K</a:t>
            </a:r>
            <a:endParaRPr lang="en-US" altLang="en-US" sz="3900">
              <a:latin typeface="Arial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3500">
                <a:latin typeface="Arial" pitchFamily="34" charset="0"/>
              </a:rPr>
              <a:t>V = 64 dm</a:t>
            </a:r>
            <a:r>
              <a:rPr lang="en-US" altLang="en-US" sz="3500" baseline="30000">
                <a:latin typeface="Arial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99167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autoUpdateAnimBg="0"/>
      <p:bldP spid="90120" grpId="0" autoUpdateAnimBg="0"/>
      <p:bldP spid="9012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648075" y="4256088"/>
          <a:ext cx="2903538" cy="248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lip" r:id="rId3" imgW="1746504" imgH="1757477" progId="MS_ClipArt_Gallery.5">
                  <p:embed/>
                </p:oleObj>
              </mc:Choice>
              <mc:Fallback>
                <p:oleObj name="Clip" r:id="rId3" imgW="1746504" imgH="1757477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14903"/>
                      <a:stretch>
                        <a:fillRect/>
                      </a:stretch>
                    </p:blipFill>
                    <p:spPr bwMode="auto">
                      <a:xfrm>
                        <a:off x="3648075" y="4256088"/>
                        <a:ext cx="2903538" cy="2487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783263" y="5373688"/>
          <a:ext cx="72231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lip" r:id="rId5" imgW="2245259" imgH="2480650" progId="MS_ClipArt_Gallery.5">
                  <p:embed/>
                </p:oleObj>
              </mc:Choice>
              <mc:Fallback>
                <p:oleObj name="Clip" r:id="rId5" imgW="2245259" imgH="248065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7482" r="42999" b="78297"/>
                      <a:stretch>
                        <a:fillRect/>
                      </a:stretch>
                    </p:blipFill>
                    <p:spPr bwMode="auto">
                      <a:xfrm>
                        <a:off x="5783263" y="5373688"/>
                        <a:ext cx="722312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3721100" y="5329238"/>
          <a:ext cx="722313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lip" r:id="rId7" imgW="2219454" imgH="2448028" progId="MS_ClipArt_Gallery.5">
                  <p:embed/>
                </p:oleObj>
              </mc:Choice>
              <mc:Fallback>
                <p:oleObj name="Clip" r:id="rId7" imgW="2219454" imgH="2448028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37482" r="42999" b="78297"/>
                      <a:stretch>
                        <a:fillRect/>
                      </a:stretch>
                    </p:blipFill>
                    <p:spPr bwMode="auto">
                      <a:xfrm>
                        <a:off x="3721100" y="5329238"/>
                        <a:ext cx="722313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9" name="Rectangle 9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en-US" altLang="en-US" dirty="0" smtClean="0"/>
          </a:p>
        </p:txBody>
      </p:sp>
      <p:sp>
        <p:nvSpPr>
          <p:cNvPr id="307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1347788" y="2062163"/>
            <a:ext cx="7543800" cy="2643187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 smtClean="0"/>
              <a:t>IV. Gas Stoichiometry at Non-STP Conditions</a:t>
            </a:r>
            <a:br>
              <a:rPr lang="en-US" altLang="en-US" smtClean="0"/>
            </a:br>
            <a:endParaRPr lang="en-US" altLang="en-US" sz="4000" b="0" smtClean="0"/>
          </a:p>
        </p:txBody>
      </p:sp>
    </p:spTree>
    <p:extLst>
      <p:ext uri="{BB962C8B-B14F-4D97-AF65-F5344CB8AC3E}">
        <p14:creationId xmlns:p14="http://schemas.microsoft.com/office/powerpoint/2010/main" val="3035652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A. Gas Stoichiometry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174750"/>
            <a:ext cx="7772400" cy="130175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en-US" altLang="en-US" sz="3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Moles </a:t>
            </a:r>
            <a:r>
              <a:rPr lang="en-US" altLang="en-US" sz="3400" b="1" smtClean="0"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6" charset="2"/>
              </a:rPr>
              <a:t> Liters of a Gas</a:t>
            </a:r>
            <a:r>
              <a:rPr lang="en-US" altLang="en-US" sz="3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en-US" altLang="en-US" sz="3400" smtClean="0"/>
          </a:p>
          <a:p>
            <a:pPr lvl="1">
              <a:lnSpc>
                <a:spcPct val="90000"/>
              </a:lnSpc>
              <a:defRPr/>
            </a:pPr>
            <a:r>
              <a:rPr lang="en-US" altLang="en-US" sz="3400" smtClean="0"/>
              <a:t>STP - use 22.4 L/mol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3400" smtClean="0"/>
              <a:t>Non-STP - use ideal gas law</a:t>
            </a:r>
          </a:p>
          <a:p>
            <a:pPr lvl="1">
              <a:lnSpc>
                <a:spcPct val="90000"/>
              </a:lnSpc>
              <a:defRPr/>
            </a:pPr>
            <a:endParaRPr lang="en-US" altLang="en-US" sz="3400" smtClean="0"/>
          </a:p>
          <a:p>
            <a:pPr>
              <a:lnSpc>
                <a:spcPct val="90000"/>
              </a:lnSpc>
              <a:defRPr/>
            </a:pPr>
            <a:r>
              <a:rPr lang="en-US" altLang="en-US" sz="34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Non-</a:t>
            </a:r>
            <a:r>
              <a:rPr lang="en-US" altLang="en-US" sz="3200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STP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3400" smtClean="0"/>
              <a:t>Given liters of gas?  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sz="3400" smtClean="0"/>
              <a:t>start with ideal gas law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3400" smtClean="0"/>
              <a:t>Looking for liters of gas?</a:t>
            </a:r>
          </a:p>
          <a:p>
            <a:pPr lvl="2">
              <a:lnSpc>
                <a:spcPct val="90000"/>
              </a:lnSpc>
              <a:defRPr/>
            </a:pPr>
            <a:r>
              <a:rPr lang="en-US" altLang="en-US" sz="3400" smtClean="0"/>
              <a:t>start with stoichiometry conv.</a:t>
            </a:r>
          </a:p>
          <a:p>
            <a:pPr>
              <a:lnSpc>
                <a:spcPct val="90000"/>
              </a:lnSpc>
              <a:buFont typeface="Monotype Sorts" pitchFamily="-48" charset="2"/>
              <a:buNone/>
              <a:defRPr/>
            </a:pPr>
            <a:endParaRPr lang="en-US" altLang="en-US" sz="3400" smtClean="0"/>
          </a:p>
        </p:txBody>
      </p:sp>
    </p:spTree>
    <p:extLst>
      <p:ext uri="{BB962C8B-B14F-4D97-AF65-F5344CB8AC3E}">
        <p14:creationId xmlns:p14="http://schemas.microsoft.com/office/powerpoint/2010/main" val="42098390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3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3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610</Words>
  <Application>Microsoft Office PowerPoint</Application>
  <PresentationFormat>On-screen Show (4:3)</PresentationFormat>
  <Paragraphs>131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Microsoft Clip Gallery</vt:lpstr>
      <vt:lpstr>Microsoft Equation 3.0</vt:lpstr>
      <vt:lpstr>Chapter 7-4</vt:lpstr>
      <vt:lpstr>III. Ideal Gas Law ()</vt:lpstr>
      <vt:lpstr>A. Avogadro’s Principle</vt:lpstr>
      <vt:lpstr>A. Ideal Gas Law</vt:lpstr>
      <vt:lpstr>A. Ideal Gas Law</vt:lpstr>
      <vt:lpstr>C. Ideal Gas Law Problems</vt:lpstr>
      <vt:lpstr>C. Ideal Gas Law Problems</vt:lpstr>
      <vt:lpstr>IV. Gas Stoichiometry at Non-STP Conditions </vt:lpstr>
      <vt:lpstr>A. Gas Stoichiometry</vt:lpstr>
      <vt:lpstr>B. Gas Stoichiometry Problem</vt:lpstr>
      <vt:lpstr>B. Gas Stoichiometry Problem</vt:lpstr>
      <vt:lpstr>B. Gas Stoichiometry Problem</vt:lpstr>
      <vt:lpstr>B. Gas Stoichiometry Problem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7-4</dc:title>
  <dc:creator>Rob Holopirek</dc:creator>
  <cp:lastModifiedBy>Rob Holopirek</cp:lastModifiedBy>
  <cp:revision>2</cp:revision>
  <dcterms:created xsi:type="dcterms:W3CDTF">2018-02-09T19:58:09Z</dcterms:created>
  <dcterms:modified xsi:type="dcterms:W3CDTF">2018-02-09T19:59:35Z</dcterms:modified>
</cp:coreProperties>
</file>