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3" r:id="rId17"/>
    <p:sldId id="285" r:id="rId18"/>
    <p:sldId id="284" r:id="rId19"/>
    <p:sldId id="271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6" r:id="rId30"/>
    <p:sldId id="283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0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9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2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8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0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8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5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2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5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1042-C3D0-AC4C-99C8-96AC50D75C41}" type="datetimeFigureOut">
              <a:rPr lang="en-US" smtClean="0"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656C0-EB89-E34A-858B-A4D321BB7B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2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entalfloss.com/article/23174/5-classic-poisons-and-people-who-used-them" TargetMode="External"/><Relationship Id="rId2" Type="http://schemas.openxmlformats.org/officeDocument/2006/relationships/hyperlink" Target="http://www.mayoclinic.org/healthy-lifestyle/adult-health/multimedia/nails/sls-20076131?s=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7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71550" lvl="1" indent="-514350">
              <a:buAutoNum type="arabicPeriod" startAt="3"/>
            </a:pPr>
            <a:r>
              <a:rPr lang="en-US" sz="4000" dirty="0" smtClean="0"/>
              <a:t>Spongy Bone:  hard and strong</a:t>
            </a:r>
          </a:p>
          <a:p>
            <a:pPr marL="1371600" lvl="2" indent="-514350"/>
            <a:r>
              <a:rPr lang="en-US" sz="3600" dirty="0" smtClean="0"/>
              <a:t>Bone marrow:  </a:t>
            </a:r>
          </a:p>
          <a:p>
            <a:pPr marL="1828800" lvl="3" indent="-514350"/>
            <a:r>
              <a:rPr lang="en-US" sz="3200" dirty="0" smtClean="0"/>
              <a:t>Red:    produce RBC</a:t>
            </a:r>
          </a:p>
          <a:p>
            <a:pPr marL="1828800" lvl="3" indent="-514350"/>
            <a:r>
              <a:rPr lang="en-US" sz="3200" dirty="0" smtClean="0"/>
              <a:t>Yellow:     fat cells (nrg reserve);  can be converted to RBC</a:t>
            </a:r>
          </a:p>
          <a:p>
            <a:pPr marL="571500" indent="-514350"/>
            <a:r>
              <a:rPr lang="en-US" sz="4400" dirty="0" smtClean="0"/>
              <a:t>Fracture: if </a:t>
            </a:r>
            <a:r>
              <a:rPr lang="en-US" sz="4400" dirty="0" err="1" smtClean="0"/>
              <a:t>circul</a:t>
            </a:r>
            <a:r>
              <a:rPr lang="en-US" sz="4400" dirty="0" smtClean="0"/>
              <a:t> is maintained and periosteum survives healing will occur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559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2 bones meet</a:t>
            </a:r>
          </a:p>
          <a:p>
            <a:r>
              <a:rPr lang="en-US" sz="4000" dirty="0" smtClean="0"/>
              <a:t>3 types of joints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Fixed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Semimovable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4000" dirty="0" smtClean="0"/>
              <a:t>Moveable (most)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83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Fixed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Prevents movement</a:t>
            </a:r>
          </a:p>
          <a:p>
            <a:pPr lvl="1"/>
            <a:r>
              <a:rPr lang="en-US" dirty="0" smtClean="0"/>
              <a:t>In the skull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Semimovable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movement</a:t>
            </a:r>
          </a:p>
          <a:p>
            <a:pPr lvl="1"/>
            <a:r>
              <a:rPr lang="en-US" dirty="0" smtClean="0"/>
              <a:t>Vertebrae, ribs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Movable (most)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Hinge joint</a:t>
            </a:r>
          </a:p>
          <a:p>
            <a:pPr lvl="1"/>
            <a:r>
              <a:rPr lang="en-US" dirty="0" smtClean="0"/>
              <a:t>Move forward and backward.  Ex: elbow, knee</a:t>
            </a:r>
          </a:p>
          <a:p>
            <a:r>
              <a:rPr lang="en-US" dirty="0" smtClean="0"/>
              <a:t>Ball-and-Socket</a:t>
            </a:r>
          </a:p>
          <a:p>
            <a:pPr lvl="1"/>
            <a:r>
              <a:rPr lang="en-US" dirty="0" smtClean="0"/>
              <a:t>Move up, down, forward, backward, rotate in circle.  Ex: shoulder</a:t>
            </a:r>
          </a:p>
          <a:p>
            <a:r>
              <a:rPr lang="en-US" dirty="0" smtClean="0"/>
              <a:t>Pivot joint</a:t>
            </a:r>
          </a:p>
          <a:p>
            <a:pPr lvl="1"/>
            <a:r>
              <a:rPr lang="en-US" dirty="0" smtClean="0"/>
              <a:t>Side to side, “yes, no”    Ex: top 2 </a:t>
            </a:r>
            <a:r>
              <a:rPr lang="en-US" dirty="0" err="1" smtClean="0"/>
              <a:t>vert</a:t>
            </a:r>
            <a:endParaRPr lang="en-US" dirty="0" smtClean="0"/>
          </a:p>
          <a:p>
            <a:r>
              <a:rPr lang="en-US" dirty="0" smtClean="0"/>
              <a:t>Saddle Joint</a:t>
            </a:r>
          </a:p>
          <a:p>
            <a:pPr lvl="1"/>
            <a:r>
              <a:rPr lang="en-US" dirty="0" smtClean="0"/>
              <a:t>Rotate and grasp    Ex:  ankle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 Joints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Structure</a:t>
            </a:r>
          </a:p>
          <a:p>
            <a:pPr lvl="1"/>
            <a:r>
              <a:rPr lang="en-US" dirty="0" smtClean="0"/>
              <a:t>Ligaments:  holds bone to bone (LBB)</a:t>
            </a:r>
          </a:p>
          <a:p>
            <a:pPr lvl="1"/>
            <a:r>
              <a:rPr lang="en-US" dirty="0" smtClean="0"/>
              <a:t>Synovial fluid:   </a:t>
            </a:r>
            <a:r>
              <a:rPr lang="en-US" dirty="0" err="1" smtClean="0"/>
              <a:t>lubric</a:t>
            </a:r>
            <a:r>
              <a:rPr lang="en-US" dirty="0" smtClean="0"/>
              <a:t> substance helps protect the ends of the bones from damage by function</a:t>
            </a:r>
          </a:p>
          <a:p>
            <a:pPr lvl="1"/>
            <a:r>
              <a:rPr lang="en-US" dirty="0" smtClean="0"/>
              <a:t>Arthritis: painful, swollen joints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Rheumatoid arthritis:    immune </a:t>
            </a:r>
            <a:r>
              <a:rPr lang="en-US" dirty="0" err="1" smtClean="0"/>
              <a:t>syst</a:t>
            </a:r>
            <a:r>
              <a:rPr lang="en-US" dirty="0" smtClean="0"/>
              <a:t> attacks body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Osteoarthritis:   </a:t>
            </a:r>
            <a:r>
              <a:rPr lang="en-US" dirty="0" err="1" smtClean="0"/>
              <a:t>degen</a:t>
            </a:r>
            <a:r>
              <a:rPr lang="en-US" dirty="0" smtClean="0"/>
              <a:t> joint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Phalanges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Carpal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Metacarpal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Sternum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Xiphoid process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Costal Cartilage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Calcaneus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Talus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Femur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Tibia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Fibula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Radius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Ulna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Tarsals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Patella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Scapula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Clavicle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Humerus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Metatarsal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03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Test - Continued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Coccyx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Ilium 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Pubis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Ischium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Sacrum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Foramen magnum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Temporal bone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Maxilla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Mandible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Zygomatic bone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Frontal Bone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Nasal Bone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Mastoid Process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Occipital Bone</a:t>
            </a:r>
          </a:p>
          <a:p>
            <a:r>
              <a:rPr lang="en-US" dirty="0">
                <a:solidFill>
                  <a:srgbClr val="FF6600"/>
                </a:solidFill>
              </a:rPr>
              <a:t>Parietal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Ligaments 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Ankle / high ankle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Anterior talofibular ligament</a:t>
            </a:r>
          </a:p>
          <a:p>
            <a:r>
              <a:rPr lang="en-US" dirty="0" smtClean="0"/>
              <a:t>Tibiofibular ligament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Knee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Anterior Cruciate </a:t>
            </a:r>
            <a:r>
              <a:rPr lang="en-US" dirty="0" err="1" smtClean="0"/>
              <a:t>Lig</a:t>
            </a:r>
            <a:r>
              <a:rPr lang="en-US" dirty="0" smtClean="0"/>
              <a:t>. (ACL)</a:t>
            </a:r>
          </a:p>
          <a:p>
            <a:r>
              <a:rPr lang="en-US" dirty="0" smtClean="0"/>
              <a:t>Posterior Cruciate </a:t>
            </a:r>
            <a:r>
              <a:rPr lang="en-US" dirty="0" err="1" smtClean="0"/>
              <a:t>Lig</a:t>
            </a:r>
            <a:r>
              <a:rPr lang="en-US" dirty="0" smtClean="0"/>
              <a:t>. (PCL)</a:t>
            </a:r>
          </a:p>
          <a:p>
            <a:r>
              <a:rPr lang="en-US" dirty="0" err="1" smtClean="0"/>
              <a:t>Tibial</a:t>
            </a:r>
            <a:r>
              <a:rPr lang="en-US" dirty="0" smtClean="0"/>
              <a:t> Collateral </a:t>
            </a:r>
            <a:r>
              <a:rPr lang="en-US" dirty="0" err="1" smtClean="0"/>
              <a:t>Lig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Fibular Collateral </a:t>
            </a:r>
            <a:r>
              <a:rPr lang="en-US" dirty="0" err="1" smtClean="0"/>
              <a:t>Lig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Lateral meniscus</a:t>
            </a:r>
          </a:p>
          <a:p>
            <a:r>
              <a:rPr lang="en-US" dirty="0" smtClean="0"/>
              <a:t>Medial meniscus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Video: 59,60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29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 Muscular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1/3  of weight (33%)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 The human body plan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Tissue</a:t>
            </a:r>
          </a:p>
          <a:p>
            <a:pPr lvl="1"/>
            <a:r>
              <a:rPr lang="en-US" dirty="0" smtClean="0"/>
              <a:t>Collection of cells that work together to perform a particular function</a:t>
            </a:r>
          </a:p>
          <a:p>
            <a:pPr lvl="1"/>
            <a:r>
              <a:rPr lang="en-US" dirty="0" smtClean="0"/>
              <a:t>4 Main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Muscle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Nervous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Epithelial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Connective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 Muscular Movement of Bones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Tendon:  attach muscle to bone (TMB)</a:t>
            </a:r>
          </a:p>
          <a:p>
            <a:r>
              <a:rPr lang="en-US" dirty="0" smtClean="0"/>
              <a:t>Origin:  point where muscle attaches to the bone “Stationary”   ex:  scapula</a:t>
            </a:r>
          </a:p>
          <a:p>
            <a:r>
              <a:rPr lang="en-US" dirty="0" smtClean="0"/>
              <a:t>Insertion: point where muscle attaches to the bone “moving”    ex: forearm</a:t>
            </a:r>
          </a:p>
          <a:p>
            <a:r>
              <a:rPr lang="en-US" dirty="0" smtClean="0"/>
              <a:t>Muscles arranged in opposing pairs</a:t>
            </a:r>
          </a:p>
          <a:p>
            <a:pPr lvl="1"/>
            <a:r>
              <a:rPr lang="en-US" dirty="0" smtClean="0"/>
              <a:t>Flexor</a:t>
            </a:r>
          </a:p>
          <a:p>
            <a:pPr lvl="1"/>
            <a:r>
              <a:rPr lang="en-US" dirty="0" smtClean="0"/>
              <a:t>Extensor</a:t>
            </a:r>
          </a:p>
          <a:p>
            <a:r>
              <a:rPr lang="en-US" dirty="0" smtClean="0"/>
              <a:t>Move bones by pulling (sarcomere shortens in length)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 Muscular Fatigue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Physiological inability of a muscle to contract</a:t>
            </a:r>
          </a:p>
          <a:p>
            <a:r>
              <a:rPr lang="en-US" dirty="0" smtClean="0"/>
              <a:t>Nrg</a:t>
            </a:r>
          </a:p>
          <a:p>
            <a:pPr lvl="1"/>
            <a:r>
              <a:rPr lang="en-US" dirty="0" smtClean="0"/>
              <a:t>Glucose,  glycogen,  fat</a:t>
            </a:r>
          </a:p>
          <a:p>
            <a:r>
              <a:rPr lang="en-US" dirty="0" smtClean="0"/>
              <a:t>Fatigue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Glycogen is converted into lactic acid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the acid accumulates pH lowers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Muscle loses ability to contract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Trapezius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Gastrocnemius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Gluteus Maximus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Latissimus dorsi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Deltoid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Biceps </a:t>
            </a:r>
            <a:r>
              <a:rPr lang="en-US" dirty="0" err="1">
                <a:solidFill>
                  <a:srgbClr val="FF6600"/>
                </a:solidFill>
              </a:rPr>
              <a:t>b</a:t>
            </a:r>
            <a:r>
              <a:rPr lang="en-US" dirty="0" err="1" smtClean="0">
                <a:solidFill>
                  <a:srgbClr val="FF6600"/>
                </a:solidFill>
              </a:rPr>
              <a:t>rachii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Triceps </a:t>
            </a:r>
            <a:r>
              <a:rPr lang="en-US" dirty="0" err="1" smtClean="0">
                <a:solidFill>
                  <a:srgbClr val="FF6600"/>
                </a:solidFill>
              </a:rPr>
              <a:t>brachii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err="1" smtClean="0">
                <a:solidFill>
                  <a:srgbClr val="FF6600"/>
                </a:solidFill>
              </a:rPr>
              <a:t>Pectoralis</a:t>
            </a:r>
            <a:r>
              <a:rPr lang="en-US" dirty="0" smtClean="0">
                <a:solidFill>
                  <a:srgbClr val="FF6600"/>
                </a:solidFill>
              </a:rPr>
              <a:t> major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Rhomboid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Iliacus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Internal </a:t>
            </a:r>
            <a:r>
              <a:rPr lang="en-US" dirty="0" err="1" smtClean="0">
                <a:solidFill>
                  <a:srgbClr val="FF6600"/>
                </a:solidFill>
              </a:rPr>
              <a:t>Intercostals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Rectus abdominis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External oblique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Diaphragm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Sternocleidomastoid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Sartorius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Biceps femoris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Soleus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Rectus femoris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Masseter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 Integumentary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Skin, hair, nails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Retain </a:t>
            </a:r>
            <a:r>
              <a:rPr lang="en-US" dirty="0" smtClean="0"/>
              <a:t>body fluids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Protect against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Eliminate waste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Regulate body temp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largest organs</a:t>
            </a:r>
          </a:p>
          <a:p>
            <a:r>
              <a:rPr lang="en-US" dirty="0" smtClean="0"/>
              <a:t>2 layers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Epidermis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Dermis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3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Epidermis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Outer layer of skin</a:t>
            </a:r>
          </a:p>
          <a:p>
            <a:r>
              <a:rPr lang="en-US" dirty="0" smtClean="0"/>
              <a:t>Mostly dead cells</a:t>
            </a:r>
          </a:p>
          <a:p>
            <a:r>
              <a:rPr lang="en-US" dirty="0" smtClean="0"/>
              <a:t>Keratin:  protein, gives skin rough, leathery, waterproof quality</a:t>
            </a:r>
          </a:p>
          <a:p>
            <a:r>
              <a:rPr lang="en-US" dirty="0" smtClean="0"/>
              <a:t>Melanin: brown pigment</a:t>
            </a:r>
          </a:p>
          <a:p>
            <a:pPr lvl="1"/>
            <a:r>
              <a:rPr lang="en-US" dirty="0" smtClean="0"/>
              <a:t>Absorbs harmful UV radiation</a:t>
            </a:r>
          </a:p>
          <a:p>
            <a:pPr lvl="1"/>
            <a:r>
              <a:rPr lang="en-US" dirty="0" smtClean="0"/>
              <a:t>Amounts depend on 2 factors (heredity, UV exposure)</a:t>
            </a:r>
          </a:p>
          <a:p>
            <a:pPr lvl="1"/>
            <a:r>
              <a:rPr lang="en-US" dirty="0" smtClean="0"/>
              <a:t>Increase is a response to injury by UV</a:t>
            </a:r>
          </a:p>
          <a:p>
            <a:pPr lvl="1"/>
            <a:r>
              <a:rPr lang="en-US" dirty="0" smtClean="0"/>
              <a:t>UV can damage DNA and lead to skin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Dermis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 layer of skin</a:t>
            </a:r>
          </a:p>
          <a:p>
            <a:r>
              <a:rPr lang="en-US" dirty="0" smtClean="0"/>
              <a:t>Living cells and specialized structures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Sensory neurons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Blood vessels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Muscle fibers - - “Goose bumps”</a:t>
            </a:r>
          </a:p>
          <a:p>
            <a:pPr marL="1371600" lvl="2" indent="-514350"/>
            <a:r>
              <a:rPr lang="en-US" dirty="0" smtClean="0"/>
              <a:t>Hair rise to look bigger</a:t>
            </a:r>
          </a:p>
          <a:p>
            <a:pPr marL="1371600" lvl="2" indent="-514350"/>
            <a:r>
              <a:rPr lang="en-US" dirty="0" smtClean="0"/>
              <a:t>Increase amount of air between hairs to increase body temp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AutoNum type="arabicPeriod" startAt="4"/>
            </a:pPr>
            <a:r>
              <a:rPr lang="en-US" sz="3200" dirty="0" smtClean="0"/>
              <a:t>Glands </a:t>
            </a:r>
          </a:p>
          <a:p>
            <a:pPr marL="1371600" lvl="2" indent="-514350"/>
            <a:r>
              <a:rPr lang="en-US" sz="3200" dirty="0" smtClean="0"/>
              <a:t>Sweat:    cool body</a:t>
            </a:r>
          </a:p>
          <a:p>
            <a:pPr marL="1371600" lvl="2" indent="-514350"/>
            <a:r>
              <a:rPr lang="en-US" sz="3200" dirty="0" smtClean="0"/>
              <a:t>Oil:         soften skin, water proofing</a:t>
            </a:r>
          </a:p>
          <a:p>
            <a:pPr marL="971550" lvl="1" indent="-514350">
              <a:buAutoNum type="arabicPeriod" startAt="5"/>
            </a:pPr>
            <a:r>
              <a:rPr lang="en-US" sz="3200" dirty="0" smtClean="0"/>
              <a:t>Fat (right below dermis)</a:t>
            </a:r>
          </a:p>
          <a:p>
            <a:pPr marL="1371600" lvl="2" indent="-514350"/>
            <a:r>
              <a:rPr lang="en-US" sz="3200" dirty="0" smtClean="0"/>
              <a:t>Nrg reserve</a:t>
            </a:r>
          </a:p>
          <a:p>
            <a:pPr marL="1371600" lvl="2" indent="-514350"/>
            <a:r>
              <a:rPr lang="en-US" sz="3200" dirty="0" smtClean="0"/>
              <a:t>Protective layer</a:t>
            </a:r>
          </a:p>
          <a:p>
            <a:pPr marL="1371600" lvl="2" indent="-514350"/>
            <a:r>
              <a:rPr lang="en-US" sz="3200" dirty="0" smtClean="0"/>
              <a:t>insulation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79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Nails and 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Nails</a:t>
            </a:r>
          </a:p>
          <a:p>
            <a:pPr lvl="1"/>
            <a:r>
              <a:rPr lang="en-US" dirty="0" smtClean="0"/>
              <a:t>Composed mostly of keratin</a:t>
            </a:r>
          </a:p>
          <a:p>
            <a:pPr lvl="1"/>
            <a:r>
              <a:rPr lang="en-US" dirty="0" smtClean="0"/>
              <a:t>1 mm / </a:t>
            </a:r>
            <a:r>
              <a:rPr lang="en-US" dirty="0" err="1" smtClean="0"/>
              <a:t>wk</a:t>
            </a:r>
            <a:endParaRPr lang="en-US" dirty="0" smtClean="0"/>
          </a:p>
          <a:p>
            <a:pPr lvl="1"/>
            <a:r>
              <a:rPr lang="en-US" dirty="0" smtClean="0"/>
              <a:t>Shape, structure, and appearance may be an indicator of disease or poisoning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www.mayoclinic.org/healthy-lifestyle/adult-health/multimedia/nails/sls-20076131?s=1</a:t>
            </a:r>
            <a:r>
              <a:rPr lang="en-US" dirty="0" smtClean="0"/>
              <a:t> </a:t>
            </a:r>
          </a:p>
          <a:p>
            <a:pPr lvl="1"/>
            <a:r>
              <a:rPr lang="en-US">
                <a:hlinkClick r:id="rId3"/>
              </a:rPr>
              <a:t>http://</a:t>
            </a:r>
            <a:r>
              <a:rPr lang="en-US" smtClean="0">
                <a:hlinkClick r:id="rId3"/>
              </a:rPr>
              <a:t>mentalfloss.com/article/23174/5-classic-poisons-and-people-who-used-them</a:t>
            </a:r>
            <a:endParaRPr lang="en-US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801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Hair</a:t>
            </a:r>
          </a:p>
          <a:p>
            <a:pPr lvl="1"/>
            <a:r>
              <a:rPr lang="en-US" dirty="0"/>
              <a:t>Protect and insulates body</a:t>
            </a:r>
          </a:p>
          <a:p>
            <a:pPr lvl="1"/>
            <a:r>
              <a:rPr lang="en-US" dirty="0"/>
              <a:t>Produced by Hair follicles</a:t>
            </a:r>
          </a:p>
          <a:p>
            <a:pPr lvl="1"/>
            <a:r>
              <a:rPr lang="en-US" dirty="0"/>
              <a:t>Dead keratin filled cells</a:t>
            </a:r>
          </a:p>
          <a:p>
            <a:pPr lvl="1"/>
            <a:r>
              <a:rPr lang="en-US" dirty="0"/>
              <a:t>Oil is secreted to keep hair from drying out</a:t>
            </a:r>
          </a:p>
          <a:p>
            <a:pPr lvl="1"/>
            <a:r>
              <a:rPr lang="en-US" dirty="0"/>
              <a:t>Hair color:  melanin “hereditary”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8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Muscle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that can contract</a:t>
            </a:r>
          </a:p>
          <a:p>
            <a:pPr lvl="1"/>
            <a:r>
              <a:rPr lang="en-US" dirty="0" smtClean="0"/>
              <a:t>3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Skeletal:  moves bone *voluntary*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Smooth: uncontrolled movements *</a:t>
            </a:r>
            <a:r>
              <a:rPr lang="en-US" dirty="0" err="1" smtClean="0"/>
              <a:t>invol</a:t>
            </a:r>
            <a:r>
              <a:rPr lang="en-US" dirty="0" smtClean="0"/>
              <a:t>*</a:t>
            </a:r>
          </a:p>
          <a:p>
            <a:pPr marL="1371600" lvl="2" indent="-514350"/>
            <a:r>
              <a:rPr lang="en-US" dirty="0" smtClean="0"/>
              <a:t>Ex: movement of food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Cardiac:  heart muscle  *</a:t>
            </a:r>
            <a:r>
              <a:rPr lang="en-US" dirty="0" err="1" smtClean="0"/>
              <a:t>invol</a:t>
            </a:r>
            <a:r>
              <a:rPr lang="en-US" dirty="0" smtClean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Glands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Sweat:   cooling system by </a:t>
            </a:r>
            <a:r>
              <a:rPr lang="en-US" dirty="0" err="1" smtClean="0"/>
              <a:t>evapor</a:t>
            </a:r>
            <a:endParaRPr lang="en-US" dirty="0" smtClean="0"/>
          </a:p>
          <a:p>
            <a:r>
              <a:rPr lang="en-US" dirty="0" smtClean="0"/>
              <a:t>Oil:  </a:t>
            </a:r>
          </a:p>
          <a:p>
            <a:pPr lvl="1"/>
            <a:r>
              <a:rPr lang="en-US" dirty="0" smtClean="0"/>
              <a:t>Sebum: prevents water loss, moistens skin and hair, mildly toxic to bacteria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Nervous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receive and transmit messages</a:t>
            </a:r>
          </a:p>
          <a:p>
            <a:r>
              <a:rPr lang="en-US" dirty="0" smtClean="0"/>
              <a:t>Makes up the brain, spinal cord, and nerves</a:t>
            </a:r>
          </a:p>
          <a:p>
            <a:r>
              <a:rPr lang="en-US" dirty="0" smtClean="0"/>
              <a:t>Also in some sensory organs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4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Epithelial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 of cells that line or cover all internal and external body surface</a:t>
            </a:r>
          </a:p>
          <a:p>
            <a:r>
              <a:rPr lang="en-US" dirty="0" smtClean="0"/>
              <a:t>Various thicknesses</a:t>
            </a:r>
          </a:p>
          <a:p>
            <a:r>
              <a:rPr lang="en-US" dirty="0" smtClean="0"/>
              <a:t>Skin: layer of dead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Connective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Binds, supports, and protects structures in the body</a:t>
            </a:r>
          </a:p>
          <a:p>
            <a:r>
              <a:rPr lang="en-US" dirty="0" smtClean="0"/>
              <a:t>Most abundant and diverse</a:t>
            </a:r>
          </a:p>
          <a:p>
            <a:pPr lvl="1"/>
            <a:r>
              <a:rPr lang="en-US" dirty="0" smtClean="0"/>
              <a:t>Ex: bone, </a:t>
            </a:r>
            <a:r>
              <a:rPr lang="en-US" dirty="0" err="1" smtClean="0"/>
              <a:t>cartil</a:t>
            </a:r>
            <a:r>
              <a:rPr lang="en-US" dirty="0" smtClean="0"/>
              <a:t>., tendons, fat, blood, lymph</a:t>
            </a:r>
          </a:p>
          <a:p>
            <a:r>
              <a:rPr lang="en-US" dirty="0" smtClean="0"/>
              <a:t>Matrix: intercellular substance; solid, semisolid, liquid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 Organs and Organ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Cavities</a:t>
            </a:r>
          </a:p>
          <a:p>
            <a:pPr lvl="1"/>
            <a:r>
              <a:rPr lang="en-US" dirty="0" smtClean="0"/>
              <a:t>Protect delicate internal organs from injury</a:t>
            </a:r>
          </a:p>
          <a:p>
            <a:pPr lvl="1"/>
            <a:r>
              <a:rPr lang="en-US" dirty="0" smtClean="0"/>
              <a:t>4 Main body Cavities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Cranial: encases brain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Spinal:  surrounds spinal cord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Thoracic: heart, esophagus, and respiratory organs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Abdominal:  digestive, </a:t>
            </a:r>
            <a:r>
              <a:rPr lang="en-US" dirty="0" err="1" smtClean="0"/>
              <a:t>reproduct</a:t>
            </a:r>
            <a:r>
              <a:rPr lang="en-US" dirty="0" smtClean="0"/>
              <a:t>, excretory organs</a:t>
            </a:r>
          </a:p>
          <a:p>
            <a:pPr marL="571500" indent="-457200"/>
            <a:r>
              <a:rPr lang="en-US" dirty="0" smtClean="0"/>
              <a:t>Diaphragm:  muscle that separates thoracic and </a:t>
            </a:r>
            <a:r>
              <a:rPr lang="en-US" dirty="0" err="1" smtClean="0"/>
              <a:t>abdom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4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 Skeletal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206 bones</a:t>
            </a:r>
          </a:p>
          <a:p>
            <a:r>
              <a:rPr lang="en-US" dirty="0" smtClean="0"/>
              <a:t>Axial Skeleton:  skull, ribs, spine, sternum </a:t>
            </a:r>
          </a:p>
          <a:p>
            <a:r>
              <a:rPr lang="en-US" dirty="0" smtClean="0"/>
              <a:t>Appendicular skeleton: arms, legs, scapula, clavicle, pelvis</a:t>
            </a:r>
          </a:p>
          <a:p>
            <a:r>
              <a:rPr lang="en-US" dirty="0" smtClean="0"/>
              <a:t>Function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Rigid frame work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Store minerals for metabolic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/>
              <a:t>Produce RBC </a:t>
            </a:r>
            <a:r>
              <a:rPr lang="en-US" dirty="0" smtClean="0"/>
              <a:t>and some WBC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 Bone Structure (206)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Makes up less than 20% of body mass</a:t>
            </a:r>
          </a:p>
          <a:p>
            <a:r>
              <a:rPr lang="en-US" dirty="0" smtClean="0"/>
              <a:t>Moist living tissue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Periosteum: tough membrane, covers bones surface; contains vessels and nerves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Compact bone: hard material, thicker layer</a:t>
            </a:r>
          </a:p>
          <a:p>
            <a:pPr marL="1371600" lvl="2" indent="-514350"/>
            <a:r>
              <a:rPr lang="en-US" sz="2800" dirty="0" smtClean="0"/>
              <a:t>Osteocytes: living bone cells</a:t>
            </a:r>
          </a:p>
          <a:p>
            <a:pPr marL="1828800" lvl="3" indent="-514350"/>
            <a:r>
              <a:rPr lang="en-US" sz="2400" dirty="0" smtClean="0"/>
              <a:t>Osteoblasts:  bone forming</a:t>
            </a:r>
          </a:p>
          <a:p>
            <a:pPr marL="1828800" lvl="3" indent="-514350"/>
            <a:r>
              <a:rPr lang="en-US" sz="2400" dirty="0" smtClean="0"/>
              <a:t>Osteoclasts:  bone destroying  (Allow to Grow)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15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</TotalTime>
  <Words>959</Words>
  <Application>Microsoft Office PowerPoint</Application>
  <PresentationFormat>On-screen Show (4:3)</PresentationFormat>
  <Paragraphs>230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UNIT 7 </vt:lpstr>
      <vt:lpstr>I.  The human body plan </vt:lpstr>
      <vt:lpstr>1. Muscle Tissue</vt:lpstr>
      <vt:lpstr>2. Nervous Tissue</vt:lpstr>
      <vt:lpstr>3. Epithelial Tissue</vt:lpstr>
      <vt:lpstr>4. Connective Tissue</vt:lpstr>
      <vt:lpstr>II.  Organs and Organ Systems</vt:lpstr>
      <vt:lpstr>I.  Skeletal System</vt:lpstr>
      <vt:lpstr>II.  Bone Structure (206)</vt:lpstr>
      <vt:lpstr>PowerPoint Presentation</vt:lpstr>
      <vt:lpstr>III.  Joints</vt:lpstr>
      <vt:lpstr>1. Fixed</vt:lpstr>
      <vt:lpstr>2.  Semimovable</vt:lpstr>
      <vt:lpstr>3.  Movable (most)</vt:lpstr>
      <vt:lpstr>III.  Joints - continued</vt:lpstr>
      <vt:lpstr>Bone Test</vt:lpstr>
      <vt:lpstr>Bone Test - Continued</vt:lpstr>
      <vt:lpstr>Ligaments Test</vt:lpstr>
      <vt:lpstr>I.  Muscular System</vt:lpstr>
      <vt:lpstr>II.  Muscular Movement of Bones</vt:lpstr>
      <vt:lpstr>III.  Muscular Fatigue</vt:lpstr>
      <vt:lpstr>Muscle TEST</vt:lpstr>
      <vt:lpstr>I.  Integumentary System</vt:lpstr>
      <vt:lpstr>A. Skin</vt:lpstr>
      <vt:lpstr>1.  Epidermis</vt:lpstr>
      <vt:lpstr>2.  Dermis </vt:lpstr>
      <vt:lpstr>PowerPoint Presentation</vt:lpstr>
      <vt:lpstr>3.  Nails and Hair</vt:lpstr>
      <vt:lpstr>PowerPoint Presentation</vt:lpstr>
      <vt:lpstr>4.  Glands</vt:lpstr>
    </vt:vector>
  </TitlesOfParts>
  <Company>USD395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</dc:title>
  <dc:creator>teacher USD395</dc:creator>
  <cp:lastModifiedBy>Rob Holopirek</cp:lastModifiedBy>
  <cp:revision>39</cp:revision>
  <dcterms:created xsi:type="dcterms:W3CDTF">2013-03-13T15:09:21Z</dcterms:created>
  <dcterms:modified xsi:type="dcterms:W3CDTF">2016-10-04T12:48:47Z</dcterms:modified>
</cp:coreProperties>
</file>