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1"/>
  </p:notesMasterIdLst>
  <p:handoutMasterIdLst>
    <p:handoutMasterId r:id="rId102"/>
  </p:handoutMasterIdLst>
  <p:sldIdLst>
    <p:sldId id="367" r:id="rId2"/>
    <p:sldId id="256" r:id="rId3"/>
    <p:sldId id="349" r:id="rId4"/>
    <p:sldId id="257" r:id="rId5"/>
    <p:sldId id="275" r:id="rId6"/>
    <p:sldId id="258" r:id="rId7"/>
    <p:sldId id="259" r:id="rId8"/>
    <p:sldId id="314" r:id="rId9"/>
    <p:sldId id="260" r:id="rId10"/>
    <p:sldId id="261" r:id="rId11"/>
    <p:sldId id="262" r:id="rId12"/>
    <p:sldId id="266" r:id="rId13"/>
    <p:sldId id="263" r:id="rId14"/>
    <p:sldId id="347" r:id="rId15"/>
    <p:sldId id="348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8" r:id="rId33"/>
    <p:sldId id="357" r:id="rId34"/>
    <p:sldId id="265" r:id="rId35"/>
    <p:sldId id="268" r:id="rId36"/>
    <p:sldId id="315" r:id="rId37"/>
    <p:sldId id="365" r:id="rId38"/>
    <p:sldId id="366" r:id="rId39"/>
    <p:sldId id="269" r:id="rId40"/>
    <p:sldId id="270" r:id="rId41"/>
    <p:sldId id="271" r:id="rId42"/>
    <p:sldId id="316" r:id="rId43"/>
    <p:sldId id="272" r:id="rId44"/>
    <p:sldId id="369" r:id="rId45"/>
    <p:sldId id="273" r:id="rId46"/>
    <p:sldId id="335" r:id="rId47"/>
    <p:sldId id="336" r:id="rId48"/>
    <p:sldId id="332" r:id="rId49"/>
    <p:sldId id="333" r:id="rId50"/>
    <p:sldId id="334" r:id="rId51"/>
    <p:sldId id="361" r:id="rId52"/>
    <p:sldId id="359" r:id="rId53"/>
    <p:sldId id="360" r:id="rId54"/>
    <p:sldId id="362" r:id="rId55"/>
    <p:sldId id="363" r:id="rId56"/>
    <p:sldId id="364" r:id="rId57"/>
    <p:sldId id="368" r:id="rId58"/>
    <p:sldId id="274" r:id="rId59"/>
    <p:sldId id="321" r:id="rId60"/>
    <p:sldId id="322" r:id="rId61"/>
    <p:sldId id="323" r:id="rId62"/>
    <p:sldId id="324" r:id="rId63"/>
    <p:sldId id="325" r:id="rId64"/>
    <p:sldId id="329" r:id="rId65"/>
    <p:sldId id="330" r:id="rId66"/>
    <p:sldId id="331" r:id="rId67"/>
    <p:sldId id="326" r:id="rId68"/>
    <p:sldId id="327" r:id="rId69"/>
    <p:sldId id="328" r:id="rId70"/>
    <p:sldId id="293" r:id="rId71"/>
    <p:sldId id="337" r:id="rId72"/>
    <p:sldId id="294" r:id="rId73"/>
    <p:sldId id="295" r:id="rId74"/>
    <p:sldId id="296" r:id="rId75"/>
    <p:sldId id="297" r:id="rId76"/>
    <p:sldId id="298" r:id="rId77"/>
    <p:sldId id="370" r:id="rId78"/>
    <p:sldId id="299" r:id="rId79"/>
    <p:sldId id="300" r:id="rId80"/>
    <p:sldId id="301" r:id="rId81"/>
    <p:sldId id="302" r:id="rId82"/>
    <p:sldId id="303" r:id="rId83"/>
    <p:sldId id="304" r:id="rId84"/>
    <p:sldId id="305" r:id="rId85"/>
    <p:sldId id="306" r:id="rId86"/>
    <p:sldId id="307" r:id="rId87"/>
    <p:sldId id="308" r:id="rId88"/>
    <p:sldId id="340" r:id="rId89"/>
    <p:sldId id="341" r:id="rId90"/>
    <p:sldId id="342" r:id="rId91"/>
    <p:sldId id="343" r:id="rId92"/>
    <p:sldId id="344" r:id="rId93"/>
    <p:sldId id="346" r:id="rId94"/>
    <p:sldId id="345" r:id="rId95"/>
    <p:sldId id="310" r:id="rId96"/>
    <p:sldId id="311" r:id="rId97"/>
    <p:sldId id="312" r:id="rId98"/>
    <p:sldId id="313" r:id="rId99"/>
    <p:sldId id="288" r:id="rId10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6E9"/>
    <a:srgbClr val="FFFF00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28" autoAdjust="0"/>
  </p:normalViewPr>
  <p:slideViewPr>
    <p:cSldViewPr>
      <p:cViewPr varScale="1">
        <p:scale>
          <a:sx n="45" d="100"/>
          <a:sy n="45" d="100"/>
        </p:scale>
        <p:origin x="-102" y="-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775F939A-0ECC-46B5-933E-3A93713CFE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75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C4665-81B4-44D7-98B6-843AC684399B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DE0E7-28A8-4E9E-A186-A7314ED44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0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E0E7-28A8-4E9E-A186-A7314ED44F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Me: A- (A+, O+) </a:t>
            </a:r>
            <a:r>
              <a:rPr lang="en-US" smtClean="0"/>
              <a:t>/ Wife</a:t>
            </a:r>
            <a:r>
              <a:rPr lang="en-US" dirty="0" smtClean="0"/>
              <a:t>: A+ (A-, O+) / Lee? O+ / Zach: A- / Tyler: A-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DE0E7-28A8-4E9E-A186-A7314ED44FC6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957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957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0957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0957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957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957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957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957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957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958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958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958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958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0958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958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958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72903B-1937-4FA2-AFC0-2F1F20A5DE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958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958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D2E771-9D94-456A-8918-331DBC1DCC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DFD1C2-2464-4EA4-95B9-505A2E2084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4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E94BDCA-4B8D-4F7A-985B-588724D58AD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4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0EA25F-3BC8-4B66-B763-D7EA9E90F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7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8CD26E-817F-485B-9AEF-B715BAC68F2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8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C63850-F3A0-45C2-8050-614331B4F7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A3FB24-EF25-492A-9CC8-77D9EDF1DE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3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7F075B-A3BD-402C-BD4E-128FBB8D79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5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827658-C529-46F9-B2FB-D224884FEC2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6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AA3750-11B7-4385-8249-6186B7BE62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4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46124C-6FB3-496F-9C54-44E3644866F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7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82743A54-E2EE-4E7E-924A-7839EB45234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85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854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855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855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855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855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855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855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855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855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855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856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bq4eu_TDFc&amp;list=PLF9969C74FAAD2BF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aftb.org/dnaftb/11/animation/fs.html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nelistingservice.com/colorblindtest/colortest2.gif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http://www.youtube.com/watch?v=ubq4eu_TDFc&amp;list=</a:t>
            </a:r>
            <a:r>
              <a:rPr lang="en-US" dirty="0" smtClean="0">
                <a:hlinkClick r:id="rId3"/>
              </a:rPr>
              <a:t>PLF9969C74FAAD2BF9</a:t>
            </a:r>
            <a:endParaRPr lang="en-US" dirty="0" smtClean="0"/>
          </a:p>
          <a:p>
            <a:r>
              <a:rPr lang="en-US" dirty="0" smtClean="0"/>
              <a:t>#</a:t>
            </a:r>
            <a:r>
              <a:rPr lang="en-US" dirty="0" smtClean="0"/>
              <a:t>44(genetics 101)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4724400" cy="609600"/>
          </a:xfrm>
        </p:spPr>
        <p:txBody>
          <a:bodyPr/>
          <a:lstStyle/>
          <a:p>
            <a:r>
              <a:rPr lang="en-US" b="1"/>
              <a:t>Monohybrid Cross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304800"/>
            <a:ext cx="5334000" cy="609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A monohybrid cross looks  at the inheritance of </a:t>
            </a:r>
            <a:r>
              <a:rPr lang="en-US" sz="2800" b="1">
                <a:solidFill>
                  <a:srgbClr val="FF0000"/>
                </a:solidFill>
              </a:rPr>
              <a:t>one</a:t>
            </a:r>
            <a:r>
              <a:rPr lang="en-US" sz="2800" b="1"/>
              <a:t> (mono-) characteristic.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P Generation </a:t>
            </a:r>
            <a:r>
              <a:rPr lang="en-US" sz="2800" b="1"/>
              <a:t> purebred generation that produce the hybrid.</a:t>
            </a:r>
            <a:endParaRPr lang="en-US" sz="2800" b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F</a:t>
            </a:r>
            <a:r>
              <a:rPr lang="en-US" sz="2800" b="1" baseline="-25000">
                <a:solidFill>
                  <a:srgbClr val="FF0000"/>
                </a:solidFill>
              </a:rPr>
              <a:t>1</a:t>
            </a:r>
            <a:r>
              <a:rPr lang="en-US" sz="2800" b="1">
                <a:solidFill>
                  <a:srgbClr val="FF0000"/>
                </a:solidFill>
              </a:rPr>
              <a:t> generation </a:t>
            </a:r>
            <a:r>
              <a:rPr lang="en-US" sz="2800" b="1"/>
              <a:t>the offspring of the P generation one trait disappeared.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F</a:t>
            </a:r>
            <a:r>
              <a:rPr lang="en-US" sz="2800" b="1" baseline="-25000">
                <a:solidFill>
                  <a:srgbClr val="FF0000"/>
                </a:solidFill>
              </a:rPr>
              <a:t>2</a:t>
            </a:r>
            <a:r>
              <a:rPr lang="en-US" sz="2800" b="1">
                <a:solidFill>
                  <a:srgbClr val="FF0000"/>
                </a:solidFill>
              </a:rPr>
              <a:t> generation </a:t>
            </a:r>
            <a:r>
              <a:rPr lang="en-US" sz="2800" b="1"/>
              <a:t>the offspring F</a:t>
            </a:r>
            <a:r>
              <a:rPr lang="en-US" sz="2800" b="1" baseline="-25000"/>
              <a:t>1</a:t>
            </a:r>
            <a:r>
              <a:rPr lang="en-US" sz="2800" b="1"/>
              <a:t> generation was then crossed producing the the trait that disappeared, reappeared in a 3:1 Ratio.</a:t>
            </a:r>
          </a:p>
        </p:txBody>
      </p:sp>
      <p:pic>
        <p:nvPicPr>
          <p:cNvPr id="9222" name="Picture 6" descr="0903AB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r="50999" b="69479"/>
          <a:stretch>
            <a:fillRect/>
          </a:stretch>
        </p:blipFill>
        <p:spPr>
          <a:xfrm>
            <a:off x="0" y="1295400"/>
            <a:ext cx="4114800" cy="175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3" name="Picture 7" descr="0903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r="50999" b="36304"/>
          <a:stretch>
            <a:fillRect/>
          </a:stretch>
        </p:blipFill>
        <p:spPr bwMode="auto">
          <a:xfrm>
            <a:off x="0" y="1295400"/>
            <a:ext cx="411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0903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r="50999" b="3130"/>
          <a:stretch>
            <a:fillRect/>
          </a:stretch>
        </p:blipFill>
        <p:spPr bwMode="auto">
          <a:xfrm>
            <a:off x="0" y="1295400"/>
            <a:ext cx="4114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7696200" y="6858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191000" y="15240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191000" y="2819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191000" y="40386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27" grpId="0" animBg="1"/>
      <p:bldP spid="92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Dominant and Recessive Traits</a:t>
            </a:r>
            <a:r>
              <a:rPr lang="en-US"/>
              <a:t>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838200"/>
            <a:ext cx="8153400" cy="5638800"/>
          </a:xfrm>
        </p:spPr>
        <p:txBody>
          <a:bodyPr/>
          <a:lstStyle/>
          <a:p>
            <a:r>
              <a:rPr lang="en-US" sz="2800" b="1">
                <a:solidFill>
                  <a:srgbClr val="FF0000"/>
                </a:solidFill>
              </a:rPr>
              <a:t>Dominant trait</a:t>
            </a:r>
            <a:r>
              <a:rPr lang="en-US" sz="2800" b="1"/>
              <a:t> - the trait that showed up in the F1 generation the </a:t>
            </a:r>
          </a:p>
          <a:p>
            <a:r>
              <a:rPr lang="en-US" sz="2800" b="1">
                <a:solidFill>
                  <a:srgbClr val="FF0000"/>
                </a:solidFill>
              </a:rPr>
              <a:t>Recessive trait</a:t>
            </a:r>
            <a:r>
              <a:rPr lang="en-US" sz="2800" b="1"/>
              <a:t> - the trait that disappears in the F1.</a:t>
            </a:r>
          </a:p>
          <a:p>
            <a:r>
              <a:rPr lang="en-US" sz="2800" b="1">
                <a:solidFill>
                  <a:srgbClr val="FF0000"/>
                </a:solidFill>
              </a:rPr>
              <a:t>Gene - </a:t>
            </a:r>
            <a:r>
              <a:rPr lang="en-US" sz="2800" b="1"/>
              <a:t>section of a chromosome, controls each of these traits.</a:t>
            </a:r>
          </a:p>
          <a:p>
            <a:r>
              <a:rPr lang="en-US" sz="2800" b="1">
                <a:solidFill>
                  <a:srgbClr val="FF0000"/>
                </a:solidFill>
              </a:rPr>
              <a:t>Alleles</a:t>
            </a:r>
            <a:r>
              <a:rPr lang="en-US" sz="2800" b="1"/>
              <a:t> The different forms of the genes that cause the different traits are called. </a:t>
            </a:r>
          </a:p>
          <a:p>
            <a:r>
              <a:rPr lang="en-US" sz="2800" b="1"/>
              <a:t>Alleles are represented, </a:t>
            </a:r>
            <a:r>
              <a:rPr lang="en-US" sz="2800" b="1">
                <a:solidFill>
                  <a:srgbClr val="FF0000"/>
                </a:solidFill>
              </a:rPr>
              <a:t>Pp</a:t>
            </a:r>
          </a:p>
          <a:p>
            <a:pPr lvl="1"/>
            <a:r>
              <a:rPr lang="en-US" sz="2400" b="1"/>
              <a:t> </a:t>
            </a:r>
            <a:r>
              <a:rPr lang="en-US" b="1" u="sng"/>
              <a:t>capital =</a:t>
            </a:r>
            <a:r>
              <a:rPr lang="en-US" b="1" u="sng">
                <a:solidFill>
                  <a:srgbClr val="FF0000"/>
                </a:solidFill>
              </a:rPr>
              <a:t>dominant allele </a:t>
            </a:r>
          </a:p>
          <a:p>
            <a:pPr lvl="1"/>
            <a:r>
              <a:rPr lang="en-US" b="1" u="sng"/>
              <a:t> lower case = </a:t>
            </a:r>
            <a:r>
              <a:rPr lang="en-US" b="1" u="sng">
                <a:solidFill>
                  <a:srgbClr val="FF0000"/>
                </a:solidFill>
              </a:rPr>
              <a:t>recessive.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85800" y="838200"/>
            <a:ext cx="251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85800" y="1752600"/>
            <a:ext cx="2590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09600" y="2743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609600" y="36576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800600" y="46482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667000" y="5181600"/>
            <a:ext cx="2743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429000" y="5715000"/>
            <a:ext cx="2743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0263"/>
          </a:xfrm>
        </p:spPr>
        <p:txBody>
          <a:bodyPr/>
          <a:lstStyle/>
          <a:p>
            <a:r>
              <a:rPr lang="en-US" b="1"/>
              <a:t>Genotypes</a:t>
            </a:r>
            <a:r>
              <a:rPr lang="en-US"/>
              <a:t> </a:t>
            </a:r>
            <a:r>
              <a:rPr lang="en-US" b="1"/>
              <a:t>and Phenotypes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066800"/>
            <a:ext cx="8001000" cy="5486400"/>
          </a:xfrm>
          <a:ln/>
          <a:extLst>
            <a:ext uri="{91240B29-F687-4F45-9708-019B960494DF}">
              <a14:hiddenLine xmlns:a14="http://schemas.microsoft.com/office/drawing/2010/main" w="5715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Genotype</a:t>
            </a:r>
            <a:r>
              <a:rPr lang="en-US" b="1"/>
              <a:t> refers to the genetic makeup or two alleles that an organism possesses 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Homozygous Dominant 		</a:t>
            </a:r>
            <a:r>
              <a:rPr lang="en-US" b="1"/>
              <a:t>HH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Heterozygous			</a:t>
            </a:r>
            <a:r>
              <a:rPr lang="en-US" b="1"/>
              <a:t>	Hh</a:t>
            </a:r>
          </a:p>
          <a:p>
            <a:pPr lvl="1"/>
            <a:r>
              <a:rPr lang="en-US" b="1">
                <a:solidFill>
                  <a:srgbClr val="FF0000"/>
                </a:solidFill>
              </a:rPr>
              <a:t>Homozygous Recessive		</a:t>
            </a:r>
            <a:r>
              <a:rPr lang="en-US" b="1"/>
              <a:t>hh</a:t>
            </a:r>
          </a:p>
          <a:p>
            <a:r>
              <a:rPr lang="en-US" b="1">
                <a:solidFill>
                  <a:srgbClr val="FF0000"/>
                </a:solidFill>
              </a:rPr>
              <a:t>Phenotype</a:t>
            </a:r>
            <a:r>
              <a:rPr lang="en-US" b="1"/>
              <a:t> is the physical trait that is the result of the genotype.</a:t>
            </a:r>
          </a:p>
          <a:p>
            <a:pPr>
              <a:buFont typeface="Wingdings" pitchFamily="2" charset="2"/>
              <a:buNone/>
            </a:pPr>
            <a:r>
              <a:rPr lang="en-US" b="1"/>
              <a:t>HH, Hh – </a:t>
            </a:r>
            <a:r>
              <a:rPr lang="en-US" b="1">
                <a:solidFill>
                  <a:srgbClr val="FF0000"/>
                </a:solidFill>
              </a:rPr>
              <a:t>Dominant</a:t>
            </a:r>
            <a:r>
              <a:rPr lang="en-US" b="1"/>
              <a:t>	hh - </a:t>
            </a:r>
            <a:r>
              <a:rPr lang="en-US" b="1">
                <a:solidFill>
                  <a:srgbClr val="FF0000"/>
                </a:solidFill>
              </a:rPr>
              <a:t>recessive</a:t>
            </a:r>
            <a:r>
              <a:rPr lang="en-US"/>
              <a:t>  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 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838200" y="11430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295400" y="2667000"/>
            <a:ext cx="4114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295400" y="3200400"/>
            <a:ext cx="4114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295400" y="3657600"/>
            <a:ext cx="4114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838200" y="4267200"/>
            <a:ext cx="2667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286000" y="525780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943600" y="533400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7" grpId="0" animBg="1"/>
      <p:bldP spid="14348" grpId="0" animBg="1"/>
      <p:bldP spid="14349" grpId="0" animBg="1"/>
      <p:bldP spid="14350" grpId="0" animBg="1"/>
      <p:bldP spid="14351" grpId="0" animBg="1"/>
      <p:bldP spid="143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458200" cy="746125"/>
          </a:xfrm>
        </p:spPr>
        <p:txBody>
          <a:bodyPr/>
          <a:lstStyle/>
          <a:p>
            <a:r>
              <a:rPr lang="en-US" sz="3200" b="1"/>
              <a:t>Punnett’s Square: Explain and Predict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19200"/>
            <a:ext cx="8534400" cy="5181600"/>
          </a:xfrm>
        </p:spPr>
        <p:txBody>
          <a:bodyPr/>
          <a:lstStyle/>
          <a:p>
            <a:r>
              <a:rPr lang="en-US" sz="3600" b="1"/>
              <a:t>The P generation </a:t>
            </a:r>
            <a:r>
              <a:rPr lang="en-US" sz="3600" b="1">
                <a:solidFill>
                  <a:srgbClr val="FF0000"/>
                </a:solidFill>
              </a:rPr>
              <a:t>PP x pp. </a:t>
            </a:r>
          </a:p>
          <a:p>
            <a:pPr lvl="1"/>
            <a:r>
              <a:rPr lang="en-US" sz="3200" b="1"/>
              <a:t>Gametes PP</a:t>
            </a:r>
            <a:r>
              <a:rPr lang="en-US" sz="3200" b="1">
                <a:solidFill>
                  <a:srgbClr val="FF0000"/>
                </a:solidFill>
              </a:rPr>
              <a:t> = P</a:t>
            </a:r>
          </a:p>
          <a:p>
            <a:pPr lvl="1"/>
            <a:r>
              <a:rPr lang="en-US" sz="3200" b="1"/>
              <a:t>pp</a:t>
            </a:r>
            <a:r>
              <a:rPr lang="en-US" sz="3200" b="1">
                <a:solidFill>
                  <a:srgbClr val="FF0000"/>
                </a:solidFill>
              </a:rPr>
              <a:t> = p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572000" y="1295400"/>
            <a:ext cx="2362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657600" y="1905000"/>
            <a:ext cx="2362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828800" y="2590800"/>
            <a:ext cx="2362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 animBg="1"/>
      <p:bldP spid="112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1447800" y="1839913"/>
            <a:ext cx="6248400" cy="5008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5154478" y="838200"/>
            <a:ext cx="2541722" cy="6010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612756" y="838200"/>
            <a:ext cx="2541722" cy="6010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447800" y="1839913"/>
            <a:ext cx="6248400" cy="5008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1447800" y="4399844"/>
            <a:ext cx="6248400" cy="2448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5" name="WordArt 9"/>
          <p:cNvSpPr>
            <a:spLocks noChangeArrowheads="1" noChangeShapeType="1" noTextEdit="1"/>
          </p:cNvSpPr>
          <p:nvPr/>
        </p:nvSpPr>
        <p:spPr bwMode="auto">
          <a:xfrm>
            <a:off x="1676400" y="54102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</a:t>
            </a:r>
          </a:p>
        </p:txBody>
      </p:sp>
      <p:sp>
        <p:nvSpPr>
          <p:cNvPr id="147466" name="WordArt 10"/>
          <p:cNvSpPr>
            <a:spLocks noChangeArrowheads="1" noChangeShapeType="1" noTextEdit="1"/>
          </p:cNvSpPr>
          <p:nvPr/>
        </p:nvSpPr>
        <p:spPr bwMode="auto">
          <a:xfrm>
            <a:off x="3581400" y="9906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P</a:t>
            </a:r>
          </a:p>
        </p:txBody>
      </p:sp>
      <p:sp>
        <p:nvSpPr>
          <p:cNvPr id="147468" name="WordArt 12"/>
          <p:cNvSpPr>
            <a:spLocks noChangeArrowheads="1" noChangeShapeType="1" noTextEdit="1"/>
          </p:cNvSpPr>
          <p:nvPr/>
        </p:nvSpPr>
        <p:spPr bwMode="auto">
          <a:xfrm>
            <a:off x="3124200" y="29718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P</a:t>
            </a:r>
          </a:p>
        </p:txBody>
      </p:sp>
      <p:sp>
        <p:nvSpPr>
          <p:cNvPr id="147470" name="WordArt 14"/>
          <p:cNvSpPr>
            <a:spLocks noChangeArrowheads="1" noChangeShapeType="1" noTextEdit="1"/>
          </p:cNvSpPr>
          <p:nvPr/>
        </p:nvSpPr>
        <p:spPr bwMode="auto">
          <a:xfrm>
            <a:off x="5715000" y="30480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P</a:t>
            </a:r>
          </a:p>
        </p:txBody>
      </p:sp>
      <p:sp>
        <p:nvSpPr>
          <p:cNvPr id="147471" name="WordArt 15"/>
          <p:cNvSpPr>
            <a:spLocks noChangeArrowheads="1" noChangeShapeType="1" noTextEdit="1"/>
          </p:cNvSpPr>
          <p:nvPr/>
        </p:nvSpPr>
        <p:spPr bwMode="auto">
          <a:xfrm>
            <a:off x="6400800" y="33528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</a:t>
            </a:r>
          </a:p>
        </p:txBody>
      </p:sp>
      <p:sp>
        <p:nvSpPr>
          <p:cNvPr id="147472" name="WordArt 16"/>
          <p:cNvSpPr>
            <a:spLocks noChangeArrowheads="1" noChangeShapeType="1" noTextEdit="1"/>
          </p:cNvSpPr>
          <p:nvPr/>
        </p:nvSpPr>
        <p:spPr bwMode="auto">
          <a:xfrm>
            <a:off x="4038600" y="54864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</a:t>
            </a:r>
          </a:p>
        </p:txBody>
      </p:sp>
      <p:sp>
        <p:nvSpPr>
          <p:cNvPr id="147473" name="WordArt 17"/>
          <p:cNvSpPr>
            <a:spLocks noChangeArrowheads="1" noChangeShapeType="1" noTextEdit="1"/>
          </p:cNvSpPr>
          <p:nvPr/>
        </p:nvSpPr>
        <p:spPr bwMode="auto">
          <a:xfrm>
            <a:off x="3352800" y="51816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P</a:t>
            </a:r>
          </a:p>
        </p:txBody>
      </p:sp>
      <p:sp>
        <p:nvSpPr>
          <p:cNvPr id="147475" name="WordArt 19"/>
          <p:cNvSpPr>
            <a:spLocks noChangeArrowheads="1" noChangeShapeType="1" noTextEdit="1"/>
          </p:cNvSpPr>
          <p:nvPr/>
        </p:nvSpPr>
        <p:spPr bwMode="auto">
          <a:xfrm>
            <a:off x="6096000" y="56388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</a:t>
            </a:r>
          </a:p>
        </p:txBody>
      </p:sp>
      <p:graphicFrame>
        <p:nvGraphicFramePr>
          <p:cNvPr id="147476" name="Object 20"/>
          <p:cNvGraphicFramePr>
            <a:graphicFrameLocks noChangeAspect="1"/>
          </p:cNvGraphicFramePr>
          <p:nvPr/>
        </p:nvGraphicFramePr>
        <p:xfrm>
          <a:off x="3124200" y="1981200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6" name="CorelDRAW! Graphic" r:id="rId3" imgW="735840" imgH="540360" progId="CDraw">
                  <p:embed/>
                </p:oleObj>
              </mc:Choice>
              <mc:Fallback>
                <p:oleObj name="CorelDRAW! Graphic" r:id="rId3" imgW="735840" imgH="540360" progId="CDraw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81200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7" name="Object 21"/>
          <p:cNvGraphicFramePr>
            <a:graphicFrameLocks noChangeAspect="1"/>
          </p:cNvGraphicFramePr>
          <p:nvPr/>
        </p:nvGraphicFramePr>
        <p:xfrm>
          <a:off x="5867400" y="2057400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7" name="CorelDRAW! Graphic" r:id="rId5" imgW="735840" imgH="540360" progId="CDraw">
                  <p:embed/>
                </p:oleObj>
              </mc:Choice>
              <mc:Fallback>
                <p:oleObj name="CorelDRAW! Graphic" r:id="rId5" imgW="735840" imgH="540360" progId="CDraw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057400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8" name="Object 22"/>
          <p:cNvGraphicFramePr>
            <a:graphicFrameLocks noChangeAspect="1"/>
          </p:cNvGraphicFramePr>
          <p:nvPr/>
        </p:nvGraphicFramePr>
        <p:xfrm>
          <a:off x="3048000" y="4419600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8" name="CorelDRAW! Graphic" r:id="rId6" imgW="735840" imgH="540360" progId="CDraw">
                  <p:embed/>
                </p:oleObj>
              </mc:Choice>
              <mc:Fallback>
                <p:oleObj name="CorelDRAW! Graphic" r:id="rId6" imgW="735840" imgH="540360" progId="CDraw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80" name="WordArt 24"/>
          <p:cNvSpPr>
            <a:spLocks noChangeArrowheads="1" noChangeShapeType="1" noTextEdit="1"/>
          </p:cNvSpPr>
          <p:nvPr/>
        </p:nvSpPr>
        <p:spPr bwMode="auto">
          <a:xfrm>
            <a:off x="6096000" y="9906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P</a:t>
            </a:r>
          </a:p>
        </p:txBody>
      </p:sp>
      <p:sp>
        <p:nvSpPr>
          <p:cNvPr id="147483" name="WordArt 27"/>
          <p:cNvSpPr>
            <a:spLocks noChangeArrowheads="1" noChangeShapeType="1" noTextEdit="1"/>
          </p:cNvSpPr>
          <p:nvPr/>
        </p:nvSpPr>
        <p:spPr bwMode="auto">
          <a:xfrm>
            <a:off x="1752600" y="28956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</a:t>
            </a:r>
          </a:p>
        </p:txBody>
      </p:sp>
      <p:sp>
        <p:nvSpPr>
          <p:cNvPr id="147484" name="WordArt 28"/>
          <p:cNvSpPr>
            <a:spLocks noChangeArrowheads="1" noChangeShapeType="1" noTextEdit="1"/>
          </p:cNvSpPr>
          <p:nvPr/>
        </p:nvSpPr>
        <p:spPr bwMode="auto">
          <a:xfrm>
            <a:off x="3810000" y="33528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</a:t>
            </a:r>
          </a:p>
        </p:txBody>
      </p:sp>
      <p:sp>
        <p:nvSpPr>
          <p:cNvPr id="147485" name="WordArt 29"/>
          <p:cNvSpPr>
            <a:spLocks noChangeArrowheads="1" noChangeShapeType="1" noTextEdit="1"/>
          </p:cNvSpPr>
          <p:nvPr/>
        </p:nvSpPr>
        <p:spPr bwMode="auto">
          <a:xfrm>
            <a:off x="5486400" y="53340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P</a:t>
            </a:r>
          </a:p>
        </p:txBody>
      </p:sp>
      <p:graphicFrame>
        <p:nvGraphicFramePr>
          <p:cNvPr id="147486" name="Object 30"/>
          <p:cNvGraphicFramePr>
            <a:graphicFrameLocks noChangeAspect="1"/>
          </p:cNvGraphicFramePr>
          <p:nvPr/>
        </p:nvGraphicFramePr>
        <p:xfrm>
          <a:off x="5791200" y="4419600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59" name="CorelDRAW! Graphic" r:id="rId7" imgW="735840" imgH="540360" progId="CDraw">
                  <p:embed/>
                </p:oleObj>
              </mc:Choice>
              <mc:Fallback>
                <p:oleObj name="CorelDRAW! Graphic" r:id="rId7" imgW="735840" imgH="540360" progId="CDraw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419600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7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5" grpId="0" animBg="1"/>
      <p:bldP spid="147466" grpId="0" animBg="1"/>
      <p:bldP spid="147468" grpId="0" animBg="1"/>
      <p:bldP spid="147470" grpId="0" animBg="1"/>
      <p:bldP spid="147471" grpId="0" animBg="1"/>
      <p:bldP spid="147472" grpId="0" animBg="1"/>
      <p:bldP spid="147473" grpId="0" animBg="1"/>
      <p:bldP spid="147475" grpId="0" animBg="1"/>
      <p:bldP spid="147480" grpId="0" animBg="1"/>
      <p:bldP spid="147483" grpId="0" animBg="1"/>
      <p:bldP spid="147484" grpId="0" animBg="1"/>
      <p:bldP spid="1474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458200" cy="746125"/>
          </a:xfrm>
        </p:spPr>
        <p:txBody>
          <a:bodyPr/>
          <a:lstStyle/>
          <a:p>
            <a:r>
              <a:rPr lang="en-US" sz="3200" b="1"/>
              <a:t>Punnett’s Square: Explain and Predict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19200"/>
            <a:ext cx="8534400" cy="5181600"/>
          </a:xfrm>
        </p:spPr>
        <p:txBody>
          <a:bodyPr/>
          <a:lstStyle/>
          <a:p>
            <a:r>
              <a:rPr lang="en-US" sz="3600" b="1"/>
              <a:t>F</a:t>
            </a:r>
            <a:r>
              <a:rPr lang="en-US" sz="3600" b="1" baseline="-25000"/>
              <a:t>1</a:t>
            </a:r>
            <a:r>
              <a:rPr lang="en-US" sz="3600" b="1"/>
              <a:t> generation = </a:t>
            </a:r>
            <a:r>
              <a:rPr lang="en-US" sz="3600" b="1">
                <a:solidFill>
                  <a:srgbClr val="FF0000"/>
                </a:solidFill>
              </a:rPr>
              <a:t>Pp</a:t>
            </a:r>
            <a:r>
              <a:rPr lang="en-US" sz="3600" b="1"/>
              <a:t> or </a:t>
            </a:r>
            <a:r>
              <a:rPr lang="en-US" sz="3600" b="1">
                <a:solidFill>
                  <a:srgbClr val="FF0000"/>
                </a:solidFill>
              </a:rPr>
              <a:t>heterozygous</a:t>
            </a:r>
            <a:r>
              <a:rPr lang="en-US" sz="3600" b="1"/>
              <a:t>. Therefore all have </a:t>
            </a:r>
            <a:r>
              <a:rPr lang="en-US" sz="3600" b="1">
                <a:solidFill>
                  <a:srgbClr val="FF0000"/>
                </a:solidFill>
              </a:rPr>
              <a:t>purple</a:t>
            </a:r>
            <a:r>
              <a:rPr lang="en-US" sz="3600" b="1"/>
              <a:t> flowers. </a:t>
            </a:r>
          </a:p>
          <a:p>
            <a:r>
              <a:rPr lang="en-US" sz="3600" b="1"/>
              <a:t>The gametes produced by an F</a:t>
            </a:r>
            <a:r>
              <a:rPr lang="en-US" sz="3600" b="1" baseline="-25000"/>
              <a:t>1</a:t>
            </a:r>
            <a:r>
              <a:rPr lang="en-US" sz="3600" b="1"/>
              <a:t> individual </a:t>
            </a:r>
            <a:r>
              <a:rPr lang="en-US" sz="3600" b="1">
                <a:solidFill>
                  <a:srgbClr val="FF0000"/>
                </a:solidFill>
              </a:rPr>
              <a:t>Pp</a:t>
            </a:r>
            <a:r>
              <a:rPr lang="en-US" sz="3600" b="1"/>
              <a:t> will be half </a:t>
            </a:r>
            <a:r>
              <a:rPr lang="en-US" sz="3600" b="1">
                <a:solidFill>
                  <a:srgbClr val="FF0000"/>
                </a:solidFill>
              </a:rPr>
              <a:t>P</a:t>
            </a:r>
            <a:r>
              <a:rPr lang="en-US" sz="3600" b="1"/>
              <a:t> and half </a:t>
            </a:r>
            <a:r>
              <a:rPr lang="en-US" sz="3600" b="1">
                <a:solidFill>
                  <a:srgbClr val="FF0000"/>
                </a:solidFill>
              </a:rPr>
              <a:t>p</a:t>
            </a:r>
            <a:r>
              <a:rPr lang="en-US" sz="3600" b="1"/>
              <a:t>. 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4191000" y="12954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5562600" y="1295400"/>
            <a:ext cx="2971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4800600" y="1828800"/>
            <a:ext cx="152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3048000" y="31242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6172200" y="30480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838200" y="3657600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animBg="1"/>
      <p:bldP spid="148485" grpId="0" animBg="1"/>
      <p:bldP spid="148486" grpId="0" animBg="1"/>
      <p:bldP spid="148487" grpId="0" animBg="1"/>
      <p:bldP spid="148488" grpId="0" animBg="1"/>
      <p:bldP spid="1484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1447800" y="838200"/>
            <a:ext cx="6248400" cy="6010275"/>
            <a:chOff x="1536" y="1728"/>
            <a:chExt cx="2832" cy="2592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1536" y="2160"/>
              <a:ext cx="2832" cy="2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3216" y="1728"/>
              <a:ext cx="1152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2064" y="1728"/>
              <a:ext cx="1152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536" y="2160"/>
              <a:ext cx="2832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1536" y="3264"/>
              <a:ext cx="2832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1676400" y="29718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P</a:t>
            </a:r>
          </a:p>
        </p:txBody>
      </p:sp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1676400" y="54102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</a:t>
            </a:r>
          </a:p>
        </p:txBody>
      </p:sp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3581400" y="9906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P</a:t>
            </a:r>
          </a:p>
        </p:txBody>
      </p:sp>
      <p:sp>
        <p:nvSpPr>
          <p:cNvPr id="26636" name="WordArt 12"/>
          <p:cNvSpPr>
            <a:spLocks noChangeArrowheads="1" noChangeShapeType="1" noTextEdit="1"/>
          </p:cNvSpPr>
          <p:nvPr/>
        </p:nvSpPr>
        <p:spPr bwMode="auto">
          <a:xfrm>
            <a:off x="6248400" y="13716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</a:t>
            </a:r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3124200" y="29718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P</a:t>
            </a:r>
          </a:p>
        </p:txBody>
      </p:sp>
      <p:sp>
        <p:nvSpPr>
          <p:cNvPr id="26638" name="WordArt 14"/>
          <p:cNvSpPr>
            <a:spLocks noChangeArrowheads="1" noChangeShapeType="1" noTextEdit="1"/>
          </p:cNvSpPr>
          <p:nvPr/>
        </p:nvSpPr>
        <p:spPr bwMode="auto">
          <a:xfrm>
            <a:off x="3886200" y="29718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P</a:t>
            </a:r>
          </a:p>
        </p:txBody>
      </p:sp>
      <p:sp>
        <p:nvSpPr>
          <p:cNvPr id="26639" name="WordArt 15"/>
          <p:cNvSpPr>
            <a:spLocks noChangeArrowheads="1" noChangeShapeType="1" noTextEdit="1"/>
          </p:cNvSpPr>
          <p:nvPr/>
        </p:nvSpPr>
        <p:spPr bwMode="auto">
          <a:xfrm>
            <a:off x="5715000" y="30480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P</a:t>
            </a:r>
          </a:p>
        </p:txBody>
      </p:sp>
      <p:sp>
        <p:nvSpPr>
          <p:cNvPr id="26640" name="WordArt 16"/>
          <p:cNvSpPr>
            <a:spLocks noChangeArrowheads="1" noChangeShapeType="1" noTextEdit="1"/>
          </p:cNvSpPr>
          <p:nvPr/>
        </p:nvSpPr>
        <p:spPr bwMode="auto">
          <a:xfrm>
            <a:off x="6400800" y="33528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</a:t>
            </a:r>
          </a:p>
        </p:txBody>
      </p:sp>
      <p:sp>
        <p:nvSpPr>
          <p:cNvPr id="26641" name="WordArt 17"/>
          <p:cNvSpPr>
            <a:spLocks noChangeArrowheads="1" noChangeShapeType="1" noTextEdit="1"/>
          </p:cNvSpPr>
          <p:nvPr/>
        </p:nvSpPr>
        <p:spPr bwMode="auto">
          <a:xfrm>
            <a:off x="4038600" y="54864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</a:t>
            </a:r>
          </a:p>
        </p:txBody>
      </p:sp>
      <p:sp>
        <p:nvSpPr>
          <p:cNvPr id="26642" name="WordArt 18"/>
          <p:cNvSpPr>
            <a:spLocks noChangeArrowheads="1" noChangeShapeType="1" noTextEdit="1"/>
          </p:cNvSpPr>
          <p:nvPr/>
        </p:nvSpPr>
        <p:spPr bwMode="auto">
          <a:xfrm>
            <a:off x="3352800" y="51816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P</a:t>
            </a:r>
          </a:p>
        </p:txBody>
      </p:sp>
      <p:sp>
        <p:nvSpPr>
          <p:cNvPr id="26643" name="WordArt 19"/>
          <p:cNvSpPr>
            <a:spLocks noChangeArrowheads="1" noChangeShapeType="1" noTextEdit="1"/>
          </p:cNvSpPr>
          <p:nvPr/>
        </p:nvSpPr>
        <p:spPr bwMode="auto">
          <a:xfrm>
            <a:off x="5867400" y="54102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</a:t>
            </a:r>
          </a:p>
        </p:txBody>
      </p:sp>
      <p:sp>
        <p:nvSpPr>
          <p:cNvPr id="26644" name="WordArt 20"/>
          <p:cNvSpPr>
            <a:spLocks noChangeArrowheads="1" noChangeShapeType="1" noTextEdit="1"/>
          </p:cNvSpPr>
          <p:nvPr/>
        </p:nvSpPr>
        <p:spPr bwMode="auto">
          <a:xfrm>
            <a:off x="6553200" y="54102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p</a:t>
            </a:r>
          </a:p>
        </p:txBody>
      </p:sp>
      <p:graphicFrame>
        <p:nvGraphicFramePr>
          <p:cNvPr id="26645" name="Object 21"/>
          <p:cNvGraphicFramePr>
            <a:graphicFrameLocks noChangeAspect="1"/>
          </p:cNvGraphicFramePr>
          <p:nvPr/>
        </p:nvGraphicFramePr>
        <p:xfrm>
          <a:off x="3124200" y="1981200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8" name="CorelDRAW! Graphic" r:id="rId3" imgW="735840" imgH="540360" progId="CDraw">
                  <p:embed/>
                </p:oleObj>
              </mc:Choice>
              <mc:Fallback>
                <p:oleObj name="CorelDRAW! Graphic" r:id="rId3" imgW="735840" imgH="540360" progId="CDraw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981200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6" name="Object 22"/>
          <p:cNvGraphicFramePr>
            <a:graphicFrameLocks noChangeAspect="1"/>
          </p:cNvGraphicFramePr>
          <p:nvPr/>
        </p:nvGraphicFramePr>
        <p:xfrm>
          <a:off x="5867400" y="2057400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9" name="CorelDRAW! Graphic" r:id="rId5" imgW="735840" imgH="540360" progId="CDraw">
                  <p:embed/>
                </p:oleObj>
              </mc:Choice>
              <mc:Fallback>
                <p:oleObj name="CorelDRAW! Graphic" r:id="rId5" imgW="735840" imgH="540360" progId="CDraw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057400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7" name="Object 23"/>
          <p:cNvGraphicFramePr>
            <a:graphicFrameLocks noChangeAspect="1"/>
          </p:cNvGraphicFramePr>
          <p:nvPr/>
        </p:nvGraphicFramePr>
        <p:xfrm>
          <a:off x="3048000" y="4419600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0" name="CorelDRAW! Graphic" r:id="rId6" imgW="735840" imgH="540360" progId="CDraw">
                  <p:embed/>
                </p:oleObj>
              </mc:Choice>
              <mc:Fallback>
                <p:oleObj name="CorelDRAW! Graphic" r:id="rId6" imgW="735840" imgH="540360" progId="CDraw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419600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8" name="Object 24"/>
          <p:cNvGraphicFramePr>
            <a:graphicFrameLocks noChangeAspect="1"/>
          </p:cNvGraphicFramePr>
          <p:nvPr/>
        </p:nvGraphicFramePr>
        <p:xfrm>
          <a:off x="5791200" y="4419600"/>
          <a:ext cx="114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1" name="CorelDRAW! Graphic" r:id="rId7" imgW="735840" imgH="540360" progId="CDraw">
                  <p:embed/>
                </p:oleObj>
              </mc:Choice>
              <mc:Fallback>
                <p:oleObj name="CorelDRAW! Graphic" r:id="rId7" imgW="735840" imgH="540360" progId="CDraw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419600"/>
                        <a:ext cx="1143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 animBg="1"/>
      <p:bldP spid="26641" grpId="0" animBg="1"/>
      <p:bldP spid="26642" grpId="0" animBg="1"/>
      <p:bldP spid="26643" grpId="0" animBg="1"/>
      <p:bldP spid="266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3962400" cy="4105275"/>
            <a:chOff x="912" y="528"/>
            <a:chExt cx="3936" cy="3786"/>
          </a:xfrm>
        </p:grpSpPr>
        <p:grpSp>
          <p:nvGrpSpPr>
            <p:cNvPr id="27651" name="Group 3"/>
            <p:cNvGrpSpPr>
              <a:grpSpLocks/>
            </p:cNvGrpSpPr>
            <p:nvPr/>
          </p:nvGrpSpPr>
          <p:grpSpPr bwMode="auto">
            <a:xfrm>
              <a:off x="912" y="528"/>
              <a:ext cx="3936" cy="3786"/>
              <a:chOff x="1536" y="1728"/>
              <a:chExt cx="2832" cy="2592"/>
            </a:xfrm>
          </p:grpSpPr>
          <p:sp>
            <p:nvSpPr>
              <p:cNvPr id="27652" name="Rectangle 4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2832" cy="2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3" name="Rectangle 5"/>
              <p:cNvSpPr>
                <a:spLocks noChangeArrowheads="1"/>
              </p:cNvSpPr>
              <p:nvPr/>
            </p:nvSpPr>
            <p:spPr bwMode="auto">
              <a:xfrm>
                <a:off x="3216" y="1728"/>
                <a:ext cx="1152" cy="25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4" name="Rectangle 6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1152" cy="25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5" name="Rectangle 7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2832" cy="21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6" name="Rectangle 8"/>
              <p:cNvSpPr>
                <a:spLocks noChangeArrowheads="1"/>
              </p:cNvSpPr>
              <p:nvPr/>
            </p:nvSpPr>
            <p:spPr bwMode="auto">
              <a:xfrm>
                <a:off x="1536" y="3264"/>
                <a:ext cx="2832" cy="10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5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056" y="1872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</a:rPr>
                <a:t>P</a:t>
              </a:r>
            </a:p>
          </p:txBody>
        </p:sp>
        <p:sp>
          <p:nvSpPr>
            <p:cNvPr id="2765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056" y="3408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p</a:t>
              </a:r>
            </a:p>
          </p:txBody>
        </p:sp>
        <p:sp>
          <p:nvSpPr>
            <p:cNvPr id="2765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256" y="62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</a:rPr>
                <a:t>P</a:t>
              </a:r>
            </a:p>
          </p:txBody>
        </p:sp>
        <p:sp>
          <p:nvSpPr>
            <p:cNvPr id="2766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936" y="86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p</a:t>
              </a:r>
            </a:p>
          </p:txBody>
        </p:sp>
        <p:sp>
          <p:nvSpPr>
            <p:cNvPr id="2766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968" y="1872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</a:rPr>
                <a:t>P</a:t>
              </a:r>
            </a:p>
          </p:txBody>
        </p:sp>
        <p:sp>
          <p:nvSpPr>
            <p:cNvPr id="2766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448" y="1872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</a:rPr>
                <a:t>P</a:t>
              </a:r>
            </a:p>
          </p:txBody>
        </p:sp>
        <p:sp>
          <p:nvSpPr>
            <p:cNvPr id="2766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600" y="1920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</a:rPr>
                <a:t>P</a:t>
              </a:r>
            </a:p>
          </p:txBody>
        </p:sp>
        <p:sp>
          <p:nvSpPr>
            <p:cNvPr id="2766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032" y="2112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p</a:t>
              </a:r>
            </a:p>
          </p:txBody>
        </p:sp>
        <p:sp>
          <p:nvSpPr>
            <p:cNvPr id="2766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544" y="3456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p</a:t>
              </a:r>
            </a:p>
          </p:txBody>
        </p:sp>
        <p:sp>
          <p:nvSpPr>
            <p:cNvPr id="2766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112" y="326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latin typeface="Arial Black"/>
                </a:rPr>
                <a:t>P</a:t>
              </a:r>
            </a:p>
          </p:txBody>
        </p:sp>
        <p:sp>
          <p:nvSpPr>
            <p:cNvPr id="2766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696" y="3408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p</a:t>
              </a:r>
            </a:p>
          </p:txBody>
        </p:sp>
        <p:sp>
          <p:nvSpPr>
            <p:cNvPr id="2766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128" y="3408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p</a:t>
              </a:r>
            </a:p>
          </p:txBody>
        </p:sp>
        <p:graphicFrame>
          <p:nvGraphicFramePr>
            <p:cNvPr id="27669" name="Object 21"/>
            <p:cNvGraphicFramePr>
              <a:graphicFrameLocks noChangeAspect="1"/>
            </p:cNvGraphicFramePr>
            <p:nvPr/>
          </p:nvGraphicFramePr>
          <p:xfrm>
            <a:off x="1968" y="1248"/>
            <a:ext cx="720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4" name="CorelDRAW! Graphic" r:id="rId3" imgW="735840" imgH="540360" progId="CDraw">
                    <p:embed/>
                  </p:oleObj>
                </mc:Choice>
                <mc:Fallback>
                  <p:oleObj name="CorelDRAW! Graphic" r:id="rId3" imgW="735840" imgH="540360" progId="CDraw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1248"/>
                          <a:ext cx="720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70" name="Object 22"/>
            <p:cNvGraphicFramePr>
              <a:graphicFrameLocks noChangeAspect="1"/>
            </p:cNvGraphicFramePr>
            <p:nvPr/>
          </p:nvGraphicFramePr>
          <p:xfrm>
            <a:off x="3696" y="1296"/>
            <a:ext cx="720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5" name="CorelDRAW! Graphic" r:id="rId5" imgW="735840" imgH="540360" progId="CDraw">
                    <p:embed/>
                  </p:oleObj>
                </mc:Choice>
                <mc:Fallback>
                  <p:oleObj name="CorelDRAW! Graphic" r:id="rId5" imgW="735840" imgH="540360" progId="CDraw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296"/>
                          <a:ext cx="720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71" name="Object 23"/>
            <p:cNvGraphicFramePr>
              <a:graphicFrameLocks noChangeAspect="1"/>
            </p:cNvGraphicFramePr>
            <p:nvPr/>
          </p:nvGraphicFramePr>
          <p:xfrm>
            <a:off x="1920" y="2784"/>
            <a:ext cx="720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6" name="CorelDRAW! Graphic" r:id="rId6" imgW="735840" imgH="540360" progId="CDraw">
                    <p:embed/>
                  </p:oleObj>
                </mc:Choice>
                <mc:Fallback>
                  <p:oleObj name="CorelDRAW! Graphic" r:id="rId6" imgW="735840" imgH="540360" progId="CDraw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784"/>
                          <a:ext cx="720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72" name="Object 24"/>
            <p:cNvGraphicFramePr>
              <a:graphicFrameLocks noChangeAspect="1"/>
            </p:cNvGraphicFramePr>
            <p:nvPr/>
          </p:nvGraphicFramePr>
          <p:xfrm>
            <a:off x="3648" y="2784"/>
            <a:ext cx="720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47" name="CorelDRAW! Graphic" r:id="rId7" imgW="735840" imgH="540360" progId="CDraw">
                    <p:embed/>
                  </p:oleObj>
                </mc:Choice>
                <mc:Fallback>
                  <p:oleObj name="CorelDRAW! Graphic" r:id="rId7" imgW="735840" imgH="540360" progId="CDraw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" y="2784"/>
                          <a:ext cx="720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5562600" y="1981200"/>
            <a:ext cx="31242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/>
              <a:t>Phenotypic Ratio</a:t>
            </a:r>
          </a:p>
          <a:p>
            <a:pPr eaLnBrk="1" hangingPunct="1"/>
            <a:r>
              <a:rPr lang="en-US" sz="2800" b="1"/>
              <a:t> Purple : White</a:t>
            </a:r>
          </a:p>
          <a:p>
            <a:pPr eaLnBrk="1" hangingPunct="1"/>
            <a:r>
              <a:rPr lang="en-US" sz="3600" b="1"/>
              <a:t>	3 : 1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304800" y="4343400"/>
            <a:ext cx="88392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/>
              <a:t>Genotypic Ratio</a:t>
            </a:r>
          </a:p>
          <a:p>
            <a:pPr algn="ctr" eaLnBrk="1" hangingPunct="1"/>
            <a:r>
              <a:rPr lang="en-US" sz="2800" b="1"/>
              <a:t> Homozygous D : Heterozygous : Homozygous R</a:t>
            </a:r>
          </a:p>
          <a:p>
            <a:pPr algn="ctr" eaLnBrk="1" hangingPunct="1"/>
            <a:r>
              <a:rPr lang="en-US" sz="3600" b="1"/>
              <a:t>PP: Pp : pp</a:t>
            </a:r>
          </a:p>
          <a:p>
            <a:pPr algn="ctr" eaLnBrk="1" hangingPunct="1"/>
            <a:r>
              <a:rPr lang="en-US" sz="3600" b="1"/>
              <a:t>1 : 2 :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3" grpId="0" build="p" autoUpdateAnimBg="0"/>
      <p:bldP spid="2767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1447800" y="838200"/>
            <a:ext cx="6248400" cy="6010275"/>
            <a:chOff x="1536" y="1728"/>
            <a:chExt cx="2832" cy="2592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1536" y="2160"/>
              <a:ext cx="2832" cy="2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3216" y="1728"/>
              <a:ext cx="1152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2064" y="1728"/>
              <a:ext cx="1152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1536" y="2160"/>
              <a:ext cx="2832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1536" y="3264"/>
              <a:ext cx="2832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0" name="WordArt 8"/>
          <p:cNvSpPr>
            <a:spLocks noChangeArrowheads="1" noChangeShapeType="1" noTextEdit="1"/>
          </p:cNvSpPr>
          <p:nvPr/>
        </p:nvSpPr>
        <p:spPr bwMode="auto">
          <a:xfrm>
            <a:off x="1676400" y="29718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T</a:t>
            </a:r>
          </a:p>
        </p:txBody>
      </p:sp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1676400" y="54102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T</a:t>
            </a:r>
          </a:p>
        </p:txBody>
      </p:sp>
      <p:sp>
        <p:nvSpPr>
          <p:cNvPr id="28682" name="WordArt 10"/>
          <p:cNvSpPr>
            <a:spLocks noChangeArrowheads="1" noChangeShapeType="1" noTextEdit="1"/>
          </p:cNvSpPr>
          <p:nvPr/>
        </p:nvSpPr>
        <p:spPr bwMode="auto">
          <a:xfrm>
            <a:off x="3581400" y="9906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T</a:t>
            </a:r>
          </a:p>
        </p:txBody>
      </p:sp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6248400" y="1371600"/>
            <a:ext cx="3810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t</a:t>
            </a:r>
          </a:p>
        </p:txBody>
      </p:sp>
      <p:sp>
        <p:nvSpPr>
          <p:cNvPr id="28684" name="WordArt 12"/>
          <p:cNvSpPr>
            <a:spLocks noChangeArrowheads="1" noChangeShapeType="1" noTextEdit="1"/>
          </p:cNvSpPr>
          <p:nvPr/>
        </p:nvSpPr>
        <p:spPr bwMode="auto">
          <a:xfrm>
            <a:off x="3124200" y="29718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T</a:t>
            </a: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/>
        </p:nvSpPr>
        <p:spPr bwMode="auto">
          <a:xfrm>
            <a:off x="3886200" y="29718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T</a:t>
            </a:r>
          </a:p>
        </p:txBody>
      </p:sp>
      <p:sp>
        <p:nvSpPr>
          <p:cNvPr id="28686" name="WordArt 14"/>
          <p:cNvSpPr>
            <a:spLocks noChangeArrowheads="1" noChangeShapeType="1" noTextEdit="1"/>
          </p:cNvSpPr>
          <p:nvPr/>
        </p:nvSpPr>
        <p:spPr bwMode="auto">
          <a:xfrm>
            <a:off x="5715000" y="30480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T</a:t>
            </a:r>
          </a:p>
        </p:txBody>
      </p:sp>
      <p:sp>
        <p:nvSpPr>
          <p:cNvPr id="28687" name="WordArt 15"/>
          <p:cNvSpPr>
            <a:spLocks noChangeArrowheads="1" noChangeShapeType="1" noTextEdit="1"/>
          </p:cNvSpPr>
          <p:nvPr/>
        </p:nvSpPr>
        <p:spPr bwMode="auto">
          <a:xfrm>
            <a:off x="6400800" y="33528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t</a:t>
            </a:r>
          </a:p>
        </p:txBody>
      </p:sp>
      <p:sp>
        <p:nvSpPr>
          <p:cNvPr id="28688" name="WordArt 16"/>
          <p:cNvSpPr>
            <a:spLocks noChangeArrowheads="1" noChangeShapeType="1" noTextEdit="1"/>
          </p:cNvSpPr>
          <p:nvPr/>
        </p:nvSpPr>
        <p:spPr bwMode="auto">
          <a:xfrm>
            <a:off x="4038600" y="51816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T</a:t>
            </a:r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3352800" y="51816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T</a:t>
            </a:r>
          </a:p>
        </p:txBody>
      </p:sp>
      <p:sp>
        <p:nvSpPr>
          <p:cNvPr id="28690" name="WordArt 18"/>
          <p:cNvSpPr>
            <a:spLocks noChangeArrowheads="1" noChangeShapeType="1" noTextEdit="1"/>
          </p:cNvSpPr>
          <p:nvPr/>
        </p:nvSpPr>
        <p:spPr bwMode="auto">
          <a:xfrm>
            <a:off x="5715000" y="51816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T</a:t>
            </a:r>
          </a:p>
        </p:txBody>
      </p:sp>
      <p:sp>
        <p:nvSpPr>
          <p:cNvPr id="28691" name="WordArt 19"/>
          <p:cNvSpPr>
            <a:spLocks noChangeArrowheads="1" noChangeShapeType="1" noTextEdit="1"/>
          </p:cNvSpPr>
          <p:nvPr/>
        </p:nvSpPr>
        <p:spPr bwMode="auto">
          <a:xfrm>
            <a:off x="6477000" y="5334000"/>
            <a:ext cx="457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/>
      <p:bldP spid="28681" grpId="0" animBg="1"/>
      <p:bldP spid="28682" grpId="0" animBg="1"/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8690" grpId="0" animBg="1"/>
      <p:bldP spid="286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562600" y="1981200"/>
            <a:ext cx="31242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/>
              <a:t>Phenotypic Ratio</a:t>
            </a:r>
          </a:p>
          <a:p>
            <a:pPr eaLnBrk="1" hangingPunct="1"/>
            <a:r>
              <a:rPr lang="en-US" sz="2800" b="1"/>
              <a:t>      Tall : Short</a:t>
            </a:r>
          </a:p>
          <a:p>
            <a:pPr eaLnBrk="1" hangingPunct="1"/>
            <a:r>
              <a:rPr lang="en-US" sz="3600" b="1"/>
              <a:t>	4 : 0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04800" y="4343400"/>
            <a:ext cx="88392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800" b="1"/>
              <a:t>Genotypic Ratio</a:t>
            </a:r>
          </a:p>
          <a:p>
            <a:pPr algn="ctr" eaLnBrk="1" hangingPunct="1"/>
            <a:r>
              <a:rPr lang="en-US" sz="2800" b="1"/>
              <a:t> Homozygous D : Heterozygous : Homozygous R</a:t>
            </a:r>
          </a:p>
          <a:p>
            <a:pPr algn="ctr" eaLnBrk="1" hangingPunct="1"/>
            <a:r>
              <a:rPr lang="en-US" sz="3600" b="1"/>
              <a:t>TT: Tt : tt</a:t>
            </a:r>
          </a:p>
          <a:p>
            <a:pPr algn="ctr" eaLnBrk="1" hangingPunct="1"/>
            <a:r>
              <a:rPr lang="en-US" sz="3600" b="1"/>
              <a:t>2 : 2 : 0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0" y="0"/>
            <a:ext cx="4648200" cy="3810000"/>
            <a:chOff x="912" y="528"/>
            <a:chExt cx="3936" cy="3786"/>
          </a:xfrm>
        </p:grpSpPr>
        <p:grpSp>
          <p:nvGrpSpPr>
            <p:cNvPr id="29701" name="Group 5"/>
            <p:cNvGrpSpPr>
              <a:grpSpLocks/>
            </p:cNvGrpSpPr>
            <p:nvPr/>
          </p:nvGrpSpPr>
          <p:grpSpPr bwMode="auto">
            <a:xfrm>
              <a:off x="912" y="528"/>
              <a:ext cx="3936" cy="3786"/>
              <a:chOff x="1536" y="1728"/>
              <a:chExt cx="2832" cy="2592"/>
            </a:xfrm>
          </p:grpSpPr>
          <p:sp>
            <p:nvSpPr>
              <p:cNvPr id="29702" name="Rectangle 6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2832" cy="2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3" name="Rectangle 7"/>
              <p:cNvSpPr>
                <a:spLocks noChangeArrowheads="1"/>
              </p:cNvSpPr>
              <p:nvPr/>
            </p:nvSpPr>
            <p:spPr bwMode="auto">
              <a:xfrm>
                <a:off x="3216" y="1728"/>
                <a:ext cx="1152" cy="25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4" name="Rectangle 8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1152" cy="25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5" name="Rectangle 9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2832" cy="21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6" name="Rectangle 10"/>
              <p:cNvSpPr>
                <a:spLocks noChangeArrowheads="1"/>
              </p:cNvSpPr>
              <p:nvPr/>
            </p:nvSpPr>
            <p:spPr bwMode="auto">
              <a:xfrm>
                <a:off x="1536" y="3264"/>
                <a:ext cx="2832" cy="10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0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056" y="1872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T</a:t>
              </a:r>
            </a:p>
          </p:txBody>
        </p:sp>
        <p:sp>
          <p:nvSpPr>
            <p:cNvPr id="2970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056" y="3408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T</a:t>
              </a:r>
            </a:p>
          </p:txBody>
        </p:sp>
        <p:sp>
          <p:nvSpPr>
            <p:cNvPr id="2970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256" y="62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T</a:t>
              </a:r>
            </a:p>
          </p:txBody>
        </p:sp>
        <p:sp>
          <p:nvSpPr>
            <p:cNvPr id="2971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936" y="864"/>
              <a:ext cx="240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t</a:t>
              </a:r>
            </a:p>
          </p:txBody>
        </p:sp>
        <p:sp>
          <p:nvSpPr>
            <p:cNvPr id="2971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968" y="1872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T</a:t>
              </a:r>
            </a:p>
          </p:txBody>
        </p:sp>
        <p:sp>
          <p:nvSpPr>
            <p:cNvPr id="2971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448" y="1872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T</a:t>
              </a:r>
            </a:p>
          </p:txBody>
        </p:sp>
        <p:sp>
          <p:nvSpPr>
            <p:cNvPr id="2971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600" y="1920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T</a:t>
              </a:r>
            </a:p>
          </p:txBody>
        </p:sp>
        <p:sp>
          <p:nvSpPr>
            <p:cNvPr id="2971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4032" y="2112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t</a:t>
              </a:r>
            </a:p>
          </p:txBody>
        </p:sp>
        <p:sp>
          <p:nvSpPr>
            <p:cNvPr id="29715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544" y="326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T</a:t>
              </a:r>
            </a:p>
          </p:txBody>
        </p:sp>
        <p:sp>
          <p:nvSpPr>
            <p:cNvPr id="2971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112" y="326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T</a:t>
              </a:r>
            </a:p>
          </p:txBody>
        </p:sp>
        <p:sp>
          <p:nvSpPr>
            <p:cNvPr id="29717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600" y="326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T</a:t>
              </a:r>
            </a:p>
          </p:txBody>
        </p:sp>
        <p:sp>
          <p:nvSpPr>
            <p:cNvPr id="29718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080" y="3360"/>
              <a:ext cx="288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utoUpdateAnimBg="0"/>
      <p:bldP spid="2969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06475"/>
          </a:xfrm>
        </p:spPr>
        <p:txBody>
          <a:bodyPr/>
          <a:lstStyle/>
          <a:p>
            <a:r>
              <a:rPr lang="en-US" b="1" dirty="0"/>
              <a:t>Genetics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524000"/>
            <a:ext cx="7696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Genetics</a:t>
            </a:r>
            <a:r>
              <a:rPr lang="en-US" sz="2800" b="1"/>
              <a:t> is the study of heredity or how traits are passed on from one generation to another.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Wild type</a:t>
            </a:r>
            <a:r>
              <a:rPr lang="en-US" sz="2800" b="1"/>
              <a:t> The traits that occur most often in nature.</a:t>
            </a:r>
          </a:p>
          <a:p>
            <a:pPr>
              <a:lnSpc>
                <a:spcPct val="90000"/>
              </a:lnSpc>
            </a:pPr>
            <a:r>
              <a:rPr lang="en-US" sz="2800" b="1"/>
              <a:t>Some Traits </a:t>
            </a:r>
          </a:p>
          <a:p>
            <a:pPr lvl="1">
              <a:lnSpc>
                <a:spcPct val="90000"/>
              </a:lnSpc>
            </a:pPr>
            <a:r>
              <a:rPr lang="en-US" b="1"/>
              <a:t>skip generations. </a:t>
            </a:r>
          </a:p>
          <a:p>
            <a:pPr lvl="1">
              <a:lnSpc>
                <a:spcPct val="90000"/>
              </a:lnSpc>
            </a:pPr>
            <a:r>
              <a:rPr lang="en-US" b="1"/>
              <a:t>appear more often in one gender than another.</a:t>
            </a:r>
          </a:p>
          <a:p>
            <a:pPr lvl="1">
              <a:lnSpc>
                <a:spcPct val="90000"/>
              </a:lnSpc>
            </a:pPr>
            <a:r>
              <a:rPr lang="en-US" b="1"/>
              <a:t>appear to blend together to produce</a:t>
            </a:r>
            <a:r>
              <a:rPr lang="en-US" sz="2400"/>
              <a:t> </a:t>
            </a:r>
            <a:r>
              <a:rPr lang="en-US" b="1"/>
              <a:t>something in between.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-990600" y="13716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-914400" y="26670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Times New Roman" pitchFamily="18" charset="0"/>
              </a:rPr>
              <a:t>Tongue Rolling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Tongue Rolling is a dominant trait in humans</a:t>
            </a:r>
          </a:p>
        </p:txBody>
      </p:sp>
      <p:pic>
        <p:nvPicPr>
          <p:cNvPr id="30724" name="Picture 4" descr="r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274320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noro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2819400" cy="20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1371600" y="5181600"/>
            <a:ext cx="2514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RR or Rr</a:t>
            </a: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4724400" y="5410200"/>
            <a:ext cx="1533525" cy="419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rr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  <p:bldP spid="30726" grpId="0" animBg="1"/>
      <p:bldP spid="307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Times New Roman" pitchFamily="18" charset="0"/>
              </a:rPr>
              <a:t>Hitchhiker’s Thumb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Hitchhiker’s thumb is a recessive trait in humans</a:t>
            </a:r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447800" y="5638800"/>
            <a:ext cx="2514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HH or Hh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5029200" y="5715000"/>
            <a:ext cx="1533525" cy="419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hh</a:t>
            </a:r>
          </a:p>
        </p:txBody>
      </p:sp>
      <p:pic>
        <p:nvPicPr>
          <p:cNvPr id="31750" name="Picture 6" descr="thum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14600"/>
            <a:ext cx="20955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thum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209550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31748" grpId="0" animBg="1"/>
      <p:bldP spid="317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Times New Roman" pitchFamily="18" charset="0"/>
              </a:rPr>
              <a:t>Dimples 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2895600" y="5638800"/>
            <a:ext cx="2514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DD or Dd</a:t>
            </a:r>
          </a:p>
        </p:txBody>
      </p:sp>
      <p:pic>
        <p:nvPicPr>
          <p:cNvPr id="32772" name="Picture 4" descr="di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5963"/>
            <a:ext cx="4724400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Times New Roman" pitchFamily="18" charset="0"/>
              </a:rPr>
              <a:t>Free vs Attached Earlobes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Free Earlobes are a dominant trait in humans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371600" y="5410200"/>
            <a:ext cx="2514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FF or Ff</a:t>
            </a:r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5410200" y="5638800"/>
            <a:ext cx="1533525" cy="419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ff</a:t>
            </a:r>
          </a:p>
        </p:txBody>
      </p:sp>
      <p:pic>
        <p:nvPicPr>
          <p:cNvPr id="33798" name="Picture 6" descr="earf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eara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  <p:bldP spid="33796" grpId="0" animBg="1"/>
      <p:bldP spid="3379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154113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Times New Roman" pitchFamily="18" charset="0"/>
              </a:rPr>
              <a:t>Widow’s Peak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Widow’s Peak a dominant trait in humans</a:t>
            </a: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371600" y="5410200"/>
            <a:ext cx="2514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WW or Ww</a:t>
            </a:r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5410200" y="5638800"/>
            <a:ext cx="1533525" cy="419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ww</a:t>
            </a:r>
          </a:p>
        </p:txBody>
      </p:sp>
      <p:pic>
        <p:nvPicPr>
          <p:cNvPr id="34822" name="Picture 6" descr="wido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191928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7" descr="nowido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191928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  <p:bldP spid="34820" grpId="0" animBg="1"/>
      <p:bldP spid="348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905000"/>
          </a:xfrm>
        </p:spPr>
        <p:txBody>
          <a:bodyPr/>
          <a:lstStyle/>
          <a:p>
            <a:r>
              <a:rPr lang="en-US" sz="2400" dirty="0"/>
              <a:t>Both of your parents are heterozygous for freckles. </a:t>
            </a:r>
            <a:r>
              <a:rPr lang="en-US" sz="2400" dirty="0" err="1"/>
              <a:t>Ff</a:t>
            </a:r>
            <a:r>
              <a:rPr lang="en-US" sz="2400" dirty="0"/>
              <a:t> X </a:t>
            </a:r>
            <a:r>
              <a:rPr lang="en-US" sz="2400" dirty="0" err="1"/>
              <a:t>Ff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Determine the </a:t>
            </a:r>
            <a:br>
              <a:rPr lang="en-US" sz="2400" dirty="0"/>
            </a:br>
            <a:r>
              <a:rPr lang="en-US" sz="2400" dirty="0"/>
              <a:t>A. Phenotypic Ratio (Dominant : Recessive) and </a:t>
            </a:r>
            <a:br>
              <a:rPr lang="en-US" sz="2400" dirty="0"/>
            </a:br>
            <a:r>
              <a:rPr lang="en-US" sz="2400" dirty="0"/>
              <a:t>B. </a:t>
            </a:r>
            <a:r>
              <a:rPr lang="en-US" sz="2400" dirty="0" err="1"/>
              <a:t>Geneotypic</a:t>
            </a:r>
            <a:r>
              <a:rPr lang="en-US" sz="2400" dirty="0"/>
              <a:t> ratio  (AA: </a:t>
            </a:r>
            <a:r>
              <a:rPr lang="en-US" sz="2400" dirty="0" err="1"/>
              <a:t>Aa</a:t>
            </a:r>
            <a:r>
              <a:rPr lang="en-US" sz="2400" dirty="0"/>
              <a:t> : </a:t>
            </a:r>
            <a:r>
              <a:rPr lang="en-US" sz="2400" dirty="0" err="1"/>
              <a:t>aa</a:t>
            </a:r>
            <a:r>
              <a:rPr lang="en-US" sz="2400" dirty="0"/>
              <a:t>) for the following crosses.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663575" y="2470150"/>
            <a:ext cx="184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grpSp>
        <p:nvGrpSpPr>
          <p:cNvPr id="150532" name="Group 4"/>
          <p:cNvGrpSpPr>
            <a:grpSpLocks/>
          </p:cNvGrpSpPr>
          <p:nvPr/>
        </p:nvGrpSpPr>
        <p:grpSpPr bwMode="auto">
          <a:xfrm>
            <a:off x="1600200" y="2895600"/>
            <a:ext cx="1984375" cy="1914525"/>
            <a:chOff x="2910" y="3524"/>
            <a:chExt cx="2036" cy="1937"/>
          </a:xfrm>
        </p:grpSpPr>
        <p:sp>
          <p:nvSpPr>
            <p:cNvPr id="150537" name="Rectangle 9"/>
            <p:cNvSpPr>
              <a:spLocks noChangeArrowheads="1"/>
            </p:cNvSpPr>
            <p:nvPr/>
          </p:nvSpPr>
          <p:spPr bwMode="auto">
            <a:xfrm>
              <a:off x="3366" y="3524"/>
              <a:ext cx="1563" cy="1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6" name="Rectangle 8"/>
            <p:cNvSpPr>
              <a:spLocks noChangeArrowheads="1"/>
            </p:cNvSpPr>
            <p:nvPr/>
          </p:nvSpPr>
          <p:spPr bwMode="auto">
            <a:xfrm>
              <a:off x="2926" y="3875"/>
              <a:ext cx="2020" cy="1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5" name="Rectangle 7"/>
            <p:cNvSpPr>
              <a:spLocks noChangeArrowheads="1"/>
            </p:cNvSpPr>
            <p:nvPr/>
          </p:nvSpPr>
          <p:spPr bwMode="auto">
            <a:xfrm>
              <a:off x="3371" y="3881"/>
              <a:ext cx="1563" cy="1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4" name="Line 6"/>
            <p:cNvSpPr>
              <a:spLocks noChangeShapeType="1"/>
            </p:cNvSpPr>
            <p:nvPr/>
          </p:nvSpPr>
          <p:spPr bwMode="auto">
            <a:xfrm>
              <a:off x="4127" y="3530"/>
              <a:ext cx="0" cy="19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33" name="Line 5"/>
            <p:cNvSpPr>
              <a:spLocks noChangeShapeType="1"/>
            </p:cNvSpPr>
            <p:nvPr/>
          </p:nvSpPr>
          <p:spPr bwMode="auto">
            <a:xfrm flipV="1">
              <a:off x="2910" y="4665"/>
              <a:ext cx="20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762000" y="4343400"/>
            <a:ext cx="7261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r>
              <a:rPr lang="en-US" sz="3600">
                <a:latin typeface="Times New Roman" pitchFamily="18" charset="0"/>
              </a:rPr>
              <a:t/>
            </a:r>
            <a:br>
              <a:rPr lang="en-US" sz="3600">
                <a:latin typeface="Times New Roman" pitchFamily="18" charset="0"/>
              </a:rPr>
            </a:br>
            <a:endParaRPr lang="en-US" sz="3600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A. ______ : _________	B. ______ : _______ : ________</a:t>
            </a:r>
            <a:endParaRPr lang="en-US" sz="1700">
              <a:latin typeface="Times New Roman" pitchFamily="18" charset="0"/>
            </a:endParaRPr>
          </a:p>
          <a:p>
            <a:endParaRPr lang="en-US" sz="3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905000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663575" y="2470150"/>
            <a:ext cx="184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grpSp>
        <p:nvGrpSpPr>
          <p:cNvPr id="155660" name="Group 12"/>
          <p:cNvGrpSpPr>
            <a:grpSpLocks/>
          </p:cNvGrpSpPr>
          <p:nvPr/>
        </p:nvGrpSpPr>
        <p:grpSpPr bwMode="auto">
          <a:xfrm>
            <a:off x="1600200" y="990600"/>
            <a:ext cx="6248400" cy="6010275"/>
            <a:chOff x="1536" y="1728"/>
            <a:chExt cx="2832" cy="2592"/>
          </a:xfrm>
        </p:grpSpPr>
        <p:sp>
          <p:nvSpPr>
            <p:cNvPr id="155661" name="Rectangle 13"/>
            <p:cNvSpPr>
              <a:spLocks noChangeArrowheads="1"/>
            </p:cNvSpPr>
            <p:nvPr/>
          </p:nvSpPr>
          <p:spPr bwMode="auto">
            <a:xfrm>
              <a:off x="1536" y="2160"/>
              <a:ext cx="2832" cy="2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2" name="Rectangle 14"/>
            <p:cNvSpPr>
              <a:spLocks noChangeArrowheads="1"/>
            </p:cNvSpPr>
            <p:nvPr/>
          </p:nvSpPr>
          <p:spPr bwMode="auto">
            <a:xfrm>
              <a:off x="3216" y="1728"/>
              <a:ext cx="1152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3" name="Rectangle 15"/>
            <p:cNvSpPr>
              <a:spLocks noChangeArrowheads="1"/>
            </p:cNvSpPr>
            <p:nvPr/>
          </p:nvSpPr>
          <p:spPr bwMode="auto">
            <a:xfrm>
              <a:off x="2064" y="1728"/>
              <a:ext cx="1152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4" name="Rectangle 16"/>
            <p:cNvSpPr>
              <a:spLocks noChangeArrowheads="1"/>
            </p:cNvSpPr>
            <p:nvPr/>
          </p:nvSpPr>
          <p:spPr bwMode="auto">
            <a:xfrm>
              <a:off x="1536" y="2160"/>
              <a:ext cx="2832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5" name="Rectangle 17"/>
            <p:cNvSpPr>
              <a:spLocks noChangeArrowheads="1"/>
            </p:cNvSpPr>
            <p:nvPr/>
          </p:nvSpPr>
          <p:spPr bwMode="auto">
            <a:xfrm>
              <a:off x="1536" y="3264"/>
              <a:ext cx="2832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5666" name="WordArt 18"/>
          <p:cNvSpPr>
            <a:spLocks noChangeArrowheads="1" noChangeShapeType="1" noTextEdit="1"/>
          </p:cNvSpPr>
          <p:nvPr/>
        </p:nvSpPr>
        <p:spPr bwMode="auto">
          <a:xfrm>
            <a:off x="1828800" y="31242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F</a:t>
            </a:r>
          </a:p>
        </p:txBody>
      </p:sp>
      <p:sp>
        <p:nvSpPr>
          <p:cNvPr id="155667" name="WordArt 19"/>
          <p:cNvSpPr>
            <a:spLocks noChangeArrowheads="1" noChangeShapeType="1" noTextEdit="1"/>
          </p:cNvSpPr>
          <p:nvPr/>
        </p:nvSpPr>
        <p:spPr bwMode="auto">
          <a:xfrm>
            <a:off x="1828800" y="55626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f</a:t>
            </a:r>
          </a:p>
        </p:txBody>
      </p:sp>
      <p:sp>
        <p:nvSpPr>
          <p:cNvPr id="155668" name="WordArt 20"/>
          <p:cNvSpPr>
            <a:spLocks noChangeArrowheads="1" noChangeShapeType="1" noTextEdit="1"/>
          </p:cNvSpPr>
          <p:nvPr/>
        </p:nvSpPr>
        <p:spPr bwMode="auto">
          <a:xfrm>
            <a:off x="3733800" y="11430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F</a:t>
            </a:r>
          </a:p>
        </p:txBody>
      </p:sp>
      <p:sp>
        <p:nvSpPr>
          <p:cNvPr id="155669" name="WordArt 21"/>
          <p:cNvSpPr>
            <a:spLocks noChangeArrowheads="1" noChangeShapeType="1" noTextEdit="1"/>
          </p:cNvSpPr>
          <p:nvPr/>
        </p:nvSpPr>
        <p:spPr bwMode="auto">
          <a:xfrm>
            <a:off x="6400800" y="1524000"/>
            <a:ext cx="3810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f</a:t>
            </a:r>
          </a:p>
        </p:txBody>
      </p:sp>
      <p:sp>
        <p:nvSpPr>
          <p:cNvPr id="155670" name="WordArt 22"/>
          <p:cNvSpPr>
            <a:spLocks noChangeArrowheads="1" noChangeShapeType="1" noTextEdit="1"/>
          </p:cNvSpPr>
          <p:nvPr/>
        </p:nvSpPr>
        <p:spPr bwMode="auto">
          <a:xfrm>
            <a:off x="3276600" y="31242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F</a:t>
            </a:r>
          </a:p>
        </p:txBody>
      </p:sp>
      <p:sp>
        <p:nvSpPr>
          <p:cNvPr id="155671" name="WordArt 23"/>
          <p:cNvSpPr>
            <a:spLocks noChangeArrowheads="1" noChangeShapeType="1" noTextEdit="1"/>
          </p:cNvSpPr>
          <p:nvPr/>
        </p:nvSpPr>
        <p:spPr bwMode="auto">
          <a:xfrm>
            <a:off x="4038600" y="31242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F</a:t>
            </a:r>
          </a:p>
        </p:txBody>
      </p:sp>
      <p:sp>
        <p:nvSpPr>
          <p:cNvPr id="155672" name="WordArt 24"/>
          <p:cNvSpPr>
            <a:spLocks noChangeArrowheads="1" noChangeShapeType="1" noTextEdit="1"/>
          </p:cNvSpPr>
          <p:nvPr/>
        </p:nvSpPr>
        <p:spPr bwMode="auto">
          <a:xfrm>
            <a:off x="5867400" y="32004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F</a:t>
            </a:r>
          </a:p>
        </p:txBody>
      </p:sp>
      <p:sp>
        <p:nvSpPr>
          <p:cNvPr id="155673" name="WordArt 25"/>
          <p:cNvSpPr>
            <a:spLocks noChangeArrowheads="1" noChangeShapeType="1" noTextEdit="1"/>
          </p:cNvSpPr>
          <p:nvPr/>
        </p:nvSpPr>
        <p:spPr bwMode="auto">
          <a:xfrm>
            <a:off x="6553200" y="35052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f</a:t>
            </a:r>
          </a:p>
        </p:txBody>
      </p:sp>
      <p:sp>
        <p:nvSpPr>
          <p:cNvPr id="155674" name="WordArt 26"/>
          <p:cNvSpPr>
            <a:spLocks noChangeArrowheads="1" noChangeShapeType="1" noTextEdit="1"/>
          </p:cNvSpPr>
          <p:nvPr/>
        </p:nvSpPr>
        <p:spPr bwMode="auto">
          <a:xfrm>
            <a:off x="4191000" y="53340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f</a:t>
            </a:r>
          </a:p>
        </p:txBody>
      </p:sp>
      <p:sp>
        <p:nvSpPr>
          <p:cNvPr id="155675" name="WordArt 27"/>
          <p:cNvSpPr>
            <a:spLocks noChangeArrowheads="1" noChangeShapeType="1" noTextEdit="1"/>
          </p:cNvSpPr>
          <p:nvPr/>
        </p:nvSpPr>
        <p:spPr bwMode="auto">
          <a:xfrm>
            <a:off x="3505200" y="53340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F</a:t>
            </a:r>
          </a:p>
        </p:txBody>
      </p:sp>
      <p:sp>
        <p:nvSpPr>
          <p:cNvPr id="155676" name="WordArt 28"/>
          <p:cNvSpPr>
            <a:spLocks noChangeArrowheads="1" noChangeShapeType="1" noTextEdit="1"/>
          </p:cNvSpPr>
          <p:nvPr/>
        </p:nvSpPr>
        <p:spPr bwMode="auto">
          <a:xfrm>
            <a:off x="5867400" y="5334000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f</a:t>
            </a:r>
          </a:p>
        </p:txBody>
      </p:sp>
      <p:sp>
        <p:nvSpPr>
          <p:cNvPr id="155677" name="WordArt 29"/>
          <p:cNvSpPr>
            <a:spLocks noChangeArrowheads="1" noChangeShapeType="1" noTextEdit="1"/>
          </p:cNvSpPr>
          <p:nvPr/>
        </p:nvSpPr>
        <p:spPr bwMode="auto">
          <a:xfrm>
            <a:off x="6629400" y="5486400"/>
            <a:ext cx="4572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5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66" grpId="0" animBg="1"/>
      <p:bldP spid="155667" grpId="0" animBg="1"/>
      <p:bldP spid="155668" grpId="0" animBg="1"/>
      <p:bldP spid="155669" grpId="0" animBg="1"/>
      <p:bldP spid="155670" grpId="0" animBg="1"/>
      <p:bldP spid="155671" grpId="0" animBg="1"/>
      <p:bldP spid="155672" grpId="0" animBg="1"/>
      <p:bldP spid="155673" grpId="0" animBg="1"/>
      <p:bldP spid="155674" grpId="0" animBg="1"/>
      <p:bldP spid="155675" grpId="0" animBg="1"/>
      <p:bldP spid="155676" grpId="0" animBg="1"/>
      <p:bldP spid="1556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905000"/>
          </a:xfrm>
        </p:spPr>
        <p:txBody>
          <a:bodyPr/>
          <a:lstStyle/>
          <a:p>
            <a:r>
              <a:rPr lang="en-US" sz="2400" dirty="0"/>
              <a:t>Both of your parents are heterozygous for freckles. </a:t>
            </a:r>
            <a:r>
              <a:rPr lang="en-US" sz="2400" dirty="0" err="1"/>
              <a:t>Ff</a:t>
            </a:r>
            <a:r>
              <a:rPr lang="en-US" sz="2400" dirty="0"/>
              <a:t> X </a:t>
            </a:r>
            <a:r>
              <a:rPr lang="en-US" sz="2400" dirty="0" err="1"/>
              <a:t>Ff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Determine the </a:t>
            </a:r>
            <a:br>
              <a:rPr lang="en-US" sz="2400" dirty="0"/>
            </a:br>
            <a:r>
              <a:rPr lang="en-US" sz="2400" dirty="0"/>
              <a:t>A. Phenotypic Ratio (Dominant : Recessive) and </a:t>
            </a:r>
            <a:br>
              <a:rPr lang="en-US" sz="2400" dirty="0"/>
            </a:br>
            <a:r>
              <a:rPr lang="en-US" sz="2400" dirty="0"/>
              <a:t>B. </a:t>
            </a:r>
            <a:r>
              <a:rPr lang="en-US" sz="2400" dirty="0" err="1"/>
              <a:t>Geneotypic</a:t>
            </a:r>
            <a:r>
              <a:rPr lang="en-US" sz="2400" dirty="0"/>
              <a:t> ratio  (AA: </a:t>
            </a:r>
            <a:r>
              <a:rPr lang="en-US" sz="2400" dirty="0" err="1"/>
              <a:t>Aa</a:t>
            </a:r>
            <a:r>
              <a:rPr lang="en-US" sz="2400" dirty="0"/>
              <a:t> : </a:t>
            </a:r>
            <a:r>
              <a:rPr lang="en-US" sz="2400" dirty="0" err="1"/>
              <a:t>aa</a:t>
            </a:r>
            <a:r>
              <a:rPr lang="en-US" sz="2400" dirty="0"/>
              <a:t>) for the following crosses.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663575" y="2470150"/>
            <a:ext cx="184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762000" y="3933825"/>
            <a:ext cx="72612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457200" indent="-457200" eaLnBrk="1" hangingPunct="1"/>
            <a:r>
              <a:rPr lang="en-US" sz="3600" dirty="0">
                <a:latin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</a:rPr>
            </a:br>
            <a:endParaRPr lang="en-US" sz="3600" dirty="0">
              <a:latin typeface="Times New Roman" pitchFamily="18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_3_____ : ___1______</a:t>
            </a:r>
          </a:p>
          <a:p>
            <a:pPr marL="457200" indent="-45720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B. __1____ : ___2____ : ____1____</a:t>
            </a:r>
            <a:endParaRPr lang="en-US" sz="2400" dirty="0">
              <a:latin typeface="Times New Roman" pitchFamily="18" charset="0"/>
            </a:endParaRPr>
          </a:p>
          <a:p>
            <a:pPr marL="457200" indent="-457200"/>
            <a:endParaRPr lang="en-US" sz="3600" dirty="0">
              <a:latin typeface="Times New Roman" pitchFamily="18" charset="0"/>
            </a:endParaRPr>
          </a:p>
        </p:txBody>
      </p:sp>
      <p:grpSp>
        <p:nvGrpSpPr>
          <p:cNvPr id="156702" name="Group 30"/>
          <p:cNvGrpSpPr>
            <a:grpSpLocks/>
          </p:cNvGrpSpPr>
          <p:nvPr/>
        </p:nvGrpSpPr>
        <p:grpSpPr bwMode="auto">
          <a:xfrm>
            <a:off x="2438400" y="2514600"/>
            <a:ext cx="2819400" cy="2428875"/>
            <a:chOff x="1104" y="720"/>
            <a:chExt cx="3936" cy="3786"/>
          </a:xfrm>
        </p:grpSpPr>
        <p:grpSp>
          <p:nvGrpSpPr>
            <p:cNvPr id="156684" name="Group 12"/>
            <p:cNvGrpSpPr>
              <a:grpSpLocks/>
            </p:cNvGrpSpPr>
            <p:nvPr/>
          </p:nvGrpSpPr>
          <p:grpSpPr bwMode="auto">
            <a:xfrm>
              <a:off x="1104" y="720"/>
              <a:ext cx="3936" cy="3786"/>
              <a:chOff x="1536" y="1728"/>
              <a:chExt cx="2832" cy="2592"/>
            </a:xfrm>
          </p:grpSpPr>
          <p:sp>
            <p:nvSpPr>
              <p:cNvPr id="156685" name="Rectangle 13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2832" cy="2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86" name="Rectangle 14"/>
              <p:cNvSpPr>
                <a:spLocks noChangeArrowheads="1"/>
              </p:cNvSpPr>
              <p:nvPr/>
            </p:nvSpPr>
            <p:spPr bwMode="auto">
              <a:xfrm>
                <a:off x="3216" y="1728"/>
                <a:ext cx="1152" cy="25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87" name="Rectangle 15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1152" cy="25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88" name="Rectangle 16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2832" cy="21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689" name="Rectangle 17"/>
              <p:cNvSpPr>
                <a:spLocks noChangeArrowheads="1"/>
              </p:cNvSpPr>
              <p:nvPr/>
            </p:nvSpPr>
            <p:spPr bwMode="auto">
              <a:xfrm>
                <a:off x="1536" y="3264"/>
                <a:ext cx="2832" cy="10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690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248" y="206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F</a:t>
              </a:r>
            </a:p>
          </p:txBody>
        </p:sp>
        <p:sp>
          <p:nvSpPr>
            <p:cNvPr id="15669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248" y="3600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f</a:t>
              </a:r>
            </a:p>
          </p:txBody>
        </p:sp>
        <p:sp>
          <p:nvSpPr>
            <p:cNvPr id="15669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448" y="816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F</a:t>
              </a:r>
            </a:p>
          </p:txBody>
        </p:sp>
        <p:sp>
          <p:nvSpPr>
            <p:cNvPr id="15669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4128" y="1056"/>
              <a:ext cx="240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f</a:t>
              </a:r>
            </a:p>
          </p:txBody>
        </p:sp>
        <p:sp>
          <p:nvSpPr>
            <p:cNvPr id="15669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2160" y="206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F</a:t>
              </a:r>
            </a:p>
          </p:txBody>
        </p:sp>
        <p:sp>
          <p:nvSpPr>
            <p:cNvPr id="15669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640" y="206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F</a:t>
              </a:r>
            </a:p>
          </p:txBody>
        </p:sp>
        <p:sp>
          <p:nvSpPr>
            <p:cNvPr id="15669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792" y="2112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F</a:t>
              </a:r>
            </a:p>
          </p:txBody>
        </p:sp>
        <p:sp>
          <p:nvSpPr>
            <p:cNvPr id="156697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224" y="230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f</a:t>
              </a:r>
            </a:p>
          </p:txBody>
        </p:sp>
        <p:sp>
          <p:nvSpPr>
            <p:cNvPr id="156698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736" y="3456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f</a:t>
              </a:r>
            </a:p>
          </p:txBody>
        </p:sp>
        <p:sp>
          <p:nvSpPr>
            <p:cNvPr id="156699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304" y="3456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F</a:t>
              </a:r>
            </a:p>
          </p:txBody>
        </p:sp>
        <p:sp>
          <p:nvSpPr>
            <p:cNvPr id="156700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3792" y="3456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f</a:t>
              </a:r>
            </a:p>
          </p:txBody>
        </p:sp>
        <p:sp>
          <p:nvSpPr>
            <p:cNvPr id="156701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272" y="3552"/>
              <a:ext cx="288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f</a:t>
              </a:r>
            </a:p>
          </p:txBody>
        </p:sp>
      </p:grpSp>
      <p:sp>
        <p:nvSpPr>
          <p:cNvPr id="156703" name="Rectangle 31"/>
          <p:cNvSpPr>
            <a:spLocks noChangeArrowheads="1"/>
          </p:cNvSpPr>
          <p:nvPr/>
        </p:nvSpPr>
        <p:spPr bwMode="auto">
          <a:xfrm>
            <a:off x="1219200" y="50292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4" name="Rectangle 32"/>
          <p:cNvSpPr>
            <a:spLocks noChangeArrowheads="1"/>
          </p:cNvSpPr>
          <p:nvPr/>
        </p:nvSpPr>
        <p:spPr bwMode="auto">
          <a:xfrm>
            <a:off x="2819400" y="50292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5" name="Rectangle 33"/>
          <p:cNvSpPr>
            <a:spLocks noChangeArrowheads="1"/>
          </p:cNvSpPr>
          <p:nvPr/>
        </p:nvSpPr>
        <p:spPr bwMode="auto">
          <a:xfrm>
            <a:off x="1143000" y="57912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6" name="Rectangle 34"/>
          <p:cNvSpPr>
            <a:spLocks noChangeArrowheads="1"/>
          </p:cNvSpPr>
          <p:nvPr/>
        </p:nvSpPr>
        <p:spPr bwMode="auto">
          <a:xfrm>
            <a:off x="2541549" y="5761182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707" name="Rectangle 35"/>
          <p:cNvSpPr>
            <a:spLocks noChangeArrowheads="1"/>
          </p:cNvSpPr>
          <p:nvPr/>
        </p:nvSpPr>
        <p:spPr bwMode="auto">
          <a:xfrm>
            <a:off x="4136173" y="5761182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6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6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56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6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6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03" grpId="0" animBg="1"/>
      <p:bldP spid="156704" grpId="0" animBg="1"/>
      <p:bldP spid="156705" grpId="0" animBg="1"/>
      <p:bldP spid="156706" grpId="0" animBg="1"/>
      <p:bldP spid="15670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371600"/>
          </a:xfrm>
        </p:spPr>
        <p:txBody>
          <a:bodyPr/>
          <a:lstStyle/>
          <a:p>
            <a:r>
              <a:rPr lang="en-US" sz="3200" dirty="0"/>
              <a:t>Your father is a homozygous dominant tongue roller, and your mother cannot roll her tongue. RR X </a:t>
            </a:r>
            <a:r>
              <a:rPr lang="en-US" sz="3200" dirty="0" err="1"/>
              <a:t>rr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endParaRPr lang="en-US" dirty="0"/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609600" indent="-609600"/>
            <a:r>
              <a:rPr lang="en-US" dirty="0"/>
              <a:t>A. ______ : ________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			</a:t>
            </a:r>
          </a:p>
          <a:p>
            <a:pPr marL="609600" indent="-609600"/>
            <a:r>
              <a:rPr lang="en-US" dirty="0"/>
              <a:t>B. ______ : _______ : ________</a:t>
            </a:r>
          </a:p>
        </p:txBody>
      </p:sp>
      <p:grpSp>
        <p:nvGrpSpPr>
          <p:cNvPr id="157700" name="Group 4"/>
          <p:cNvGrpSpPr>
            <a:grpSpLocks/>
          </p:cNvGrpSpPr>
          <p:nvPr/>
        </p:nvGrpSpPr>
        <p:grpSpPr bwMode="auto">
          <a:xfrm>
            <a:off x="4876800" y="1828800"/>
            <a:ext cx="1984375" cy="1914525"/>
            <a:chOff x="2910" y="3524"/>
            <a:chExt cx="2036" cy="1937"/>
          </a:xfrm>
        </p:grpSpPr>
        <p:sp>
          <p:nvSpPr>
            <p:cNvPr id="157701" name="Rectangle 5"/>
            <p:cNvSpPr>
              <a:spLocks noChangeArrowheads="1"/>
            </p:cNvSpPr>
            <p:nvPr/>
          </p:nvSpPr>
          <p:spPr bwMode="auto">
            <a:xfrm>
              <a:off x="3366" y="3524"/>
              <a:ext cx="1563" cy="1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02" name="Rectangle 6"/>
            <p:cNvSpPr>
              <a:spLocks noChangeArrowheads="1"/>
            </p:cNvSpPr>
            <p:nvPr/>
          </p:nvSpPr>
          <p:spPr bwMode="auto">
            <a:xfrm>
              <a:off x="2926" y="3875"/>
              <a:ext cx="2020" cy="1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03" name="Rectangle 7"/>
            <p:cNvSpPr>
              <a:spLocks noChangeArrowheads="1"/>
            </p:cNvSpPr>
            <p:nvPr/>
          </p:nvSpPr>
          <p:spPr bwMode="auto">
            <a:xfrm>
              <a:off x="3371" y="3881"/>
              <a:ext cx="1563" cy="1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04" name="Line 8"/>
            <p:cNvSpPr>
              <a:spLocks noChangeShapeType="1"/>
            </p:cNvSpPr>
            <p:nvPr/>
          </p:nvSpPr>
          <p:spPr bwMode="auto">
            <a:xfrm>
              <a:off x="4127" y="3530"/>
              <a:ext cx="0" cy="19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5" name="Line 9"/>
            <p:cNvSpPr>
              <a:spLocks noChangeShapeType="1"/>
            </p:cNvSpPr>
            <p:nvPr/>
          </p:nvSpPr>
          <p:spPr bwMode="auto">
            <a:xfrm flipV="1">
              <a:off x="2910" y="4665"/>
              <a:ext cx="20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58724" name="Group 4"/>
          <p:cNvGrpSpPr>
            <a:grpSpLocks/>
          </p:cNvGrpSpPr>
          <p:nvPr/>
        </p:nvGrpSpPr>
        <p:grpSpPr bwMode="auto">
          <a:xfrm>
            <a:off x="1752600" y="847725"/>
            <a:ext cx="6248400" cy="6010275"/>
            <a:chOff x="1536" y="1728"/>
            <a:chExt cx="2832" cy="2592"/>
          </a:xfrm>
        </p:grpSpPr>
        <p:sp>
          <p:nvSpPr>
            <p:cNvPr id="158725" name="Rectangle 5"/>
            <p:cNvSpPr>
              <a:spLocks noChangeArrowheads="1"/>
            </p:cNvSpPr>
            <p:nvPr/>
          </p:nvSpPr>
          <p:spPr bwMode="auto">
            <a:xfrm>
              <a:off x="1536" y="2160"/>
              <a:ext cx="2832" cy="2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26" name="Rectangle 6"/>
            <p:cNvSpPr>
              <a:spLocks noChangeArrowheads="1"/>
            </p:cNvSpPr>
            <p:nvPr/>
          </p:nvSpPr>
          <p:spPr bwMode="auto">
            <a:xfrm>
              <a:off x="3216" y="1728"/>
              <a:ext cx="1152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27" name="Rectangle 7"/>
            <p:cNvSpPr>
              <a:spLocks noChangeArrowheads="1"/>
            </p:cNvSpPr>
            <p:nvPr/>
          </p:nvSpPr>
          <p:spPr bwMode="auto">
            <a:xfrm>
              <a:off x="2064" y="1728"/>
              <a:ext cx="1152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28" name="Rectangle 8"/>
            <p:cNvSpPr>
              <a:spLocks noChangeArrowheads="1"/>
            </p:cNvSpPr>
            <p:nvPr/>
          </p:nvSpPr>
          <p:spPr bwMode="auto">
            <a:xfrm>
              <a:off x="1536" y="2160"/>
              <a:ext cx="2832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29" name="Rectangle 9"/>
            <p:cNvSpPr>
              <a:spLocks noChangeArrowheads="1"/>
            </p:cNvSpPr>
            <p:nvPr/>
          </p:nvSpPr>
          <p:spPr bwMode="auto">
            <a:xfrm>
              <a:off x="1536" y="3264"/>
              <a:ext cx="2832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8730" name="WordArt 10"/>
          <p:cNvSpPr>
            <a:spLocks noChangeArrowheads="1" noChangeShapeType="1" noTextEdit="1"/>
          </p:cNvSpPr>
          <p:nvPr/>
        </p:nvSpPr>
        <p:spPr bwMode="auto">
          <a:xfrm>
            <a:off x="1981200" y="2981325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r</a:t>
            </a:r>
          </a:p>
        </p:txBody>
      </p:sp>
      <p:sp>
        <p:nvSpPr>
          <p:cNvPr id="158731" name="WordArt 11"/>
          <p:cNvSpPr>
            <a:spLocks noChangeArrowheads="1" noChangeShapeType="1" noTextEdit="1"/>
          </p:cNvSpPr>
          <p:nvPr/>
        </p:nvSpPr>
        <p:spPr bwMode="auto">
          <a:xfrm>
            <a:off x="1981200" y="5419725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r</a:t>
            </a:r>
          </a:p>
        </p:txBody>
      </p:sp>
      <p:sp>
        <p:nvSpPr>
          <p:cNvPr id="158732" name="WordArt 12"/>
          <p:cNvSpPr>
            <a:spLocks noChangeArrowheads="1" noChangeShapeType="1" noTextEdit="1"/>
          </p:cNvSpPr>
          <p:nvPr/>
        </p:nvSpPr>
        <p:spPr bwMode="auto">
          <a:xfrm>
            <a:off x="3886200" y="1000125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R</a:t>
            </a:r>
          </a:p>
        </p:txBody>
      </p:sp>
      <p:sp>
        <p:nvSpPr>
          <p:cNvPr id="158733" name="WordArt 13"/>
          <p:cNvSpPr>
            <a:spLocks noChangeArrowheads="1" noChangeShapeType="1" noTextEdit="1"/>
          </p:cNvSpPr>
          <p:nvPr/>
        </p:nvSpPr>
        <p:spPr bwMode="auto">
          <a:xfrm>
            <a:off x="6400800" y="1066800"/>
            <a:ext cx="5334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R</a:t>
            </a:r>
          </a:p>
        </p:txBody>
      </p:sp>
      <p:sp>
        <p:nvSpPr>
          <p:cNvPr id="158734" name="WordArt 14"/>
          <p:cNvSpPr>
            <a:spLocks noChangeArrowheads="1" noChangeShapeType="1" noTextEdit="1"/>
          </p:cNvSpPr>
          <p:nvPr/>
        </p:nvSpPr>
        <p:spPr bwMode="auto">
          <a:xfrm>
            <a:off x="3429000" y="2981325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R</a:t>
            </a:r>
          </a:p>
        </p:txBody>
      </p:sp>
      <p:sp>
        <p:nvSpPr>
          <p:cNvPr id="158735" name="WordArt 15"/>
          <p:cNvSpPr>
            <a:spLocks noChangeArrowheads="1" noChangeShapeType="1" noTextEdit="1"/>
          </p:cNvSpPr>
          <p:nvPr/>
        </p:nvSpPr>
        <p:spPr bwMode="auto">
          <a:xfrm>
            <a:off x="4191000" y="3276600"/>
            <a:ext cx="457200" cy="428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r</a:t>
            </a:r>
          </a:p>
        </p:txBody>
      </p:sp>
      <p:sp>
        <p:nvSpPr>
          <p:cNvPr id="158736" name="WordArt 16"/>
          <p:cNvSpPr>
            <a:spLocks noChangeArrowheads="1" noChangeShapeType="1" noTextEdit="1"/>
          </p:cNvSpPr>
          <p:nvPr/>
        </p:nvSpPr>
        <p:spPr bwMode="auto">
          <a:xfrm>
            <a:off x="6019800" y="3057525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R</a:t>
            </a:r>
          </a:p>
        </p:txBody>
      </p:sp>
      <p:sp>
        <p:nvSpPr>
          <p:cNvPr id="158737" name="WordArt 17"/>
          <p:cNvSpPr>
            <a:spLocks noChangeArrowheads="1" noChangeShapeType="1" noTextEdit="1"/>
          </p:cNvSpPr>
          <p:nvPr/>
        </p:nvSpPr>
        <p:spPr bwMode="auto">
          <a:xfrm>
            <a:off x="6705600" y="3362325"/>
            <a:ext cx="381000" cy="371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r</a:t>
            </a:r>
          </a:p>
        </p:txBody>
      </p:sp>
      <p:sp>
        <p:nvSpPr>
          <p:cNvPr id="158738" name="WordArt 18"/>
          <p:cNvSpPr>
            <a:spLocks noChangeArrowheads="1" noChangeShapeType="1" noTextEdit="1"/>
          </p:cNvSpPr>
          <p:nvPr/>
        </p:nvSpPr>
        <p:spPr bwMode="auto">
          <a:xfrm>
            <a:off x="4343400" y="5410200"/>
            <a:ext cx="381000" cy="428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r</a:t>
            </a:r>
          </a:p>
        </p:txBody>
      </p:sp>
      <p:sp>
        <p:nvSpPr>
          <p:cNvPr id="158739" name="WordArt 19"/>
          <p:cNvSpPr>
            <a:spLocks noChangeArrowheads="1" noChangeShapeType="1" noTextEdit="1"/>
          </p:cNvSpPr>
          <p:nvPr/>
        </p:nvSpPr>
        <p:spPr bwMode="auto">
          <a:xfrm>
            <a:off x="3657600" y="5191125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R</a:t>
            </a:r>
          </a:p>
        </p:txBody>
      </p:sp>
      <p:sp>
        <p:nvSpPr>
          <p:cNvPr id="158740" name="WordArt 20"/>
          <p:cNvSpPr>
            <a:spLocks noChangeArrowheads="1" noChangeShapeType="1" noTextEdit="1"/>
          </p:cNvSpPr>
          <p:nvPr/>
        </p:nvSpPr>
        <p:spPr bwMode="auto">
          <a:xfrm>
            <a:off x="6019800" y="5191125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R</a:t>
            </a:r>
          </a:p>
        </p:txBody>
      </p:sp>
      <p:sp>
        <p:nvSpPr>
          <p:cNvPr id="158741" name="WordArt 21"/>
          <p:cNvSpPr>
            <a:spLocks noChangeArrowheads="1" noChangeShapeType="1" noTextEdit="1"/>
          </p:cNvSpPr>
          <p:nvPr/>
        </p:nvSpPr>
        <p:spPr bwMode="auto">
          <a:xfrm>
            <a:off x="6781800" y="5410200"/>
            <a:ext cx="381000" cy="447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8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0" grpId="0" animBg="1"/>
      <p:bldP spid="158731" grpId="0" animBg="1"/>
      <p:bldP spid="158732" grpId="0" animBg="1"/>
      <p:bldP spid="158733" grpId="0" animBg="1"/>
      <p:bldP spid="158734" grpId="0" animBg="1"/>
      <p:bldP spid="158735" grpId="0" animBg="1"/>
      <p:bldP spid="158736" grpId="0" animBg="1"/>
      <p:bldP spid="158737" grpId="0" animBg="1"/>
      <p:bldP spid="158738" grpId="0" animBg="1"/>
      <p:bldP spid="158739" grpId="0" animBg="1"/>
      <p:bldP spid="158740" grpId="0" animBg="1"/>
      <p:bldP spid="1587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06475"/>
          </a:xfrm>
        </p:spPr>
        <p:txBody>
          <a:bodyPr/>
          <a:lstStyle/>
          <a:p>
            <a:r>
              <a:rPr lang="en-US" b="1"/>
              <a:t>Genetics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1524000"/>
            <a:ext cx="7696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Genetics</a:t>
            </a:r>
            <a:r>
              <a:rPr lang="en-US" sz="2800" b="1"/>
              <a:t> is the study of heredity or how traits are passed on from one generation to another.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Wild type</a:t>
            </a:r>
            <a:r>
              <a:rPr lang="en-US" sz="2800" b="1"/>
              <a:t> The traits that occur most often in nature.</a:t>
            </a:r>
          </a:p>
          <a:p>
            <a:pPr>
              <a:lnSpc>
                <a:spcPct val="90000"/>
              </a:lnSpc>
            </a:pPr>
            <a:r>
              <a:rPr lang="en-US" sz="2800" b="1"/>
              <a:t>Some Traits </a:t>
            </a:r>
          </a:p>
          <a:p>
            <a:pPr lvl="1">
              <a:lnSpc>
                <a:spcPct val="90000"/>
              </a:lnSpc>
            </a:pPr>
            <a:r>
              <a:rPr lang="en-US" b="1"/>
              <a:t>skip generations. </a:t>
            </a:r>
          </a:p>
          <a:p>
            <a:pPr lvl="1">
              <a:lnSpc>
                <a:spcPct val="90000"/>
              </a:lnSpc>
            </a:pPr>
            <a:r>
              <a:rPr lang="en-US" b="1"/>
              <a:t>appear more often in one gender than another.</a:t>
            </a:r>
          </a:p>
          <a:p>
            <a:pPr lvl="1">
              <a:lnSpc>
                <a:spcPct val="90000"/>
              </a:lnSpc>
            </a:pPr>
            <a:r>
              <a:rPr lang="en-US" b="1"/>
              <a:t>appear to blend together to produce</a:t>
            </a:r>
            <a:r>
              <a:rPr lang="en-US" sz="2400"/>
              <a:t> </a:t>
            </a:r>
            <a:r>
              <a:rPr lang="en-US" b="1"/>
              <a:t>something in between.</a:t>
            </a:r>
          </a:p>
        </p:txBody>
      </p:sp>
      <p:pic>
        <p:nvPicPr>
          <p:cNvPr id="149508" name="Picture 4" descr="0900AB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600" y="1371600"/>
            <a:ext cx="3959225" cy="472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9509" name="Picture 5" descr="pinto_s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0" name="Picture 6" descr="nazo_s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371600"/>
          </a:xfrm>
        </p:spPr>
        <p:txBody>
          <a:bodyPr/>
          <a:lstStyle/>
          <a:p>
            <a:r>
              <a:rPr lang="en-US" sz="3200" dirty="0"/>
              <a:t>Your father is a homozygous dominant tongue roller, and your mother cannot roll her tongue. RR X </a:t>
            </a:r>
            <a:r>
              <a:rPr lang="en-US" sz="3200" dirty="0" err="1"/>
              <a:t>rr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8229600" cy="38862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endParaRPr lang="en-US" dirty="0"/>
          </a:p>
          <a:p>
            <a:pPr marL="609600" indent="-609600">
              <a:buFont typeface="Wingdings" pitchFamily="2" charset="2"/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609600" indent="-609600"/>
            <a:r>
              <a:rPr lang="en-US" dirty="0"/>
              <a:t>A. __4____ : ___0_____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 dirty="0"/>
              <a:t>			</a:t>
            </a:r>
          </a:p>
          <a:p>
            <a:pPr marL="609600" indent="-609600"/>
            <a:r>
              <a:rPr lang="en-US" dirty="0"/>
              <a:t>B. ___0___ : ___4____ : ___0_____</a:t>
            </a:r>
          </a:p>
        </p:txBody>
      </p:sp>
      <p:grpSp>
        <p:nvGrpSpPr>
          <p:cNvPr id="159772" name="Group 28"/>
          <p:cNvGrpSpPr>
            <a:grpSpLocks/>
          </p:cNvGrpSpPr>
          <p:nvPr/>
        </p:nvGrpSpPr>
        <p:grpSpPr bwMode="auto">
          <a:xfrm>
            <a:off x="5486400" y="1600200"/>
            <a:ext cx="2895600" cy="2819400"/>
            <a:chOff x="1200" y="630"/>
            <a:chExt cx="3936" cy="3786"/>
          </a:xfrm>
        </p:grpSpPr>
        <p:grpSp>
          <p:nvGrpSpPr>
            <p:cNvPr id="159754" name="Group 10"/>
            <p:cNvGrpSpPr>
              <a:grpSpLocks/>
            </p:cNvGrpSpPr>
            <p:nvPr/>
          </p:nvGrpSpPr>
          <p:grpSpPr bwMode="auto">
            <a:xfrm>
              <a:off x="1200" y="630"/>
              <a:ext cx="3936" cy="3786"/>
              <a:chOff x="1536" y="1728"/>
              <a:chExt cx="2832" cy="2592"/>
            </a:xfrm>
          </p:grpSpPr>
          <p:sp>
            <p:nvSpPr>
              <p:cNvPr id="159755" name="Rectangle 11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2832" cy="2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56" name="Rectangle 12"/>
              <p:cNvSpPr>
                <a:spLocks noChangeArrowheads="1"/>
              </p:cNvSpPr>
              <p:nvPr/>
            </p:nvSpPr>
            <p:spPr bwMode="auto">
              <a:xfrm>
                <a:off x="3216" y="1728"/>
                <a:ext cx="1152" cy="25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57" name="Rectangle 13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1152" cy="25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58" name="Rectangle 14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2832" cy="21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59" name="Rectangle 15"/>
              <p:cNvSpPr>
                <a:spLocks noChangeArrowheads="1"/>
              </p:cNvSpPr>
              <p:nvPr/>
            </p:nvSpPr>
            <p:spPr bwMode="auto">
              <a:xfrm>
                <a:off x="1536" y="3264"/>
                <a:ext cx="2832" cy="10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976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344" y="197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r</a:t>
              </a:r>
            </a:p>
          </p:txBody>
        </p:sp>
        <p:sp>
          <p:nvSpPr>
            <p:cNvPr id="15976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344" y="3510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r</a:t>
              </a:r>
            </a:p>
          </p:txBody>
        </p:sp>
        <p:sp>
          <p:nvSpPr>
            <p:cNvPr id="15976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544" y="726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R</a:t>
              </a:r>
            </a:p>
          </p:txBody>
        </p:sp>
        <p:sp>
          <p:nvSpPr>
            <p:cNvPr id="15976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4128" y="768"/>
              <a:ext cx="336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R</a:t>
              </a:r>
            </a:p>
          </p:txBody>
        </p:sp>
        <p:sp>
          <p:nvSpPr>
            <p:cNvPr id="15976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256" y="197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R</a:t>
              </a:r>
            </a:p>
          </p:txBody>
        </p:sp>
        <p:sp>
          <p:nvSpPr>
            <p:cNvPr id="159765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736" y="2160"/>
              <a:ext cx="288" cy="27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r</a:t>
              </a:r>
            </a:p>
          </p:txBody>
        </p:sp>
        <p:sp>
          <p:nvSpPr>
            <p:cNvPr id="15976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888" y="2022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R</a:t>
              </a:r>
            </a:p>
          </p:txBody>
        </p:sp>
        <p:sp>
          <p:nvSpPr>
            <p:cNvPr id="15976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4320" y="2214"/>
              <a:ext cx="240" cy="23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r</a:t>
              </a:r>
            </a:p>
          </p:txBody>
        </p:sp>
        <p:sp>
          <p:nvSpPr>
            <p:cNvPr id="15976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2832" y="3504"/>
              <a:ext cx="240" cy="27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r</a:t>
              </a:r>
            </a:p>
          </p:txBody>
        </p:sp>
        <p:sp>
          <p:nvSpPr>
            <p:cNvPr id="15976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2400" y="3366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R</a:t>
              </a:r>
            </a:p>
          </p:txBody>
        </p:sp>
        <p:sp>
          <p:nvSpPr>
            <p:cNvPr id="15977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3888" y="3366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R</a:t>
              </a:r>
            </a:p>
          </p:txBody>
        </p:sp>
        <p:sp>
          <p:nvSpPr>
            <p:cNvPr id="159771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4368" y="3504"/>
              <a:ext cx="240" cy="28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r</a:t>
              </a:r>
            </a:p>
          </p:txBody>
        </p:sp>
      </p:grpSp>
      <p:sp>
        <p:nvSpPr>
          <p:cNvPr id="159773" name="Rectangle 29"/>
          <p:cNvSpPr>
            <a:spLocks noChangeArrowheads="1"/>
          </p:cNvSpPr>
          <p:nvPr/>
        </p:nvSpPr>
        <p:spPr bwMode="auto">
          <a:xfrm>
            <a:off x="1828800" y="44958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74" name="Rectangle 30"/>
          <p:cNvSpPr>
            <a:spLocks noChangeArrowheads="1"/>
          </p:cNvSpPr>
          <p:nvPr/>
        </p:nvSpPr>
        <p:spPr bwMode="auto">
          <a:xfrm>
            <a:off x="3810000" y="44958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75" name="Rectangle 31"/>
          <p:cNvSpPr>
            <a:spLocks noChangeArrowheads="1"/>
          </p:cNvSpPr>
          <p:nvPr/>
        </p:nvSpPr>
        <p:spPr bwMode="auto">
          <a:xfrm>
            <a:off x="1828800" y="56388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76" name="Rectangle 32"/>
          <p:cNvSpPr>
            <a:spLocks noChangeArrowheads="1"/>
          </p:cNvSpPr>
          <p:nvPr/>
        </p:nvSpPr>
        <p:spPr bwMode="auto">
          <a:xfrm>
            <a:off x="3733800" y="56388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77" name="Rectangle 33"/>
          <p:cNvSpPr>
            <a:spLocks noChangeArrowheads="1"/>
          </p:cNvSpPr>
          <p:nvPr/>
        </p:nvSpPr>
        <p:spPr bwMode="auto">
          <a:xfrm>
            <a:off x="6019800" y="56388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9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9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59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9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59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73" grpId="0" animBg="1"/>
      <p:bldP spid="159774" grpId="0" animBg="1"/>
      <p:bldP spid="159775" grpId="0" animBg="1"/>
      <p:bldP spid="159776" grpId="0" animBg="1"/>
      <p:bldP spid="15977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/>
          <a:lstStyle/>
          <a:p>
            <a:r>
              <a:rPr lang="en-US" sz="3600" dirty="0"/>
              <a:t>You have 2 rabbits the male is Bb for black fur and the female is bb for the gene having brown fur.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95800"/>
            <a:ext cx="8534400" cy="1981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A. ______ : _________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B. ______ : _______ : ________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If they have a litter of 8, how many should have black fur? ____________ </a:t>
            </a:r>
          </a:p>
        </p:txBody>
      </p:sp>
      <p:grpSp>
        <p:nvGrpSpPr>
          <p:cNvPr id="160772" name="Group 4"/>
          <p:cNvGrpSpPr>
            <a:grpSpLocks/>
          </p:cNvGrpSpPr>
          <p:nvPr/>
        </p:nvGrpSpPr>
        <p:grpSpPr bwMode="auto">
          <a:xfrm>
            <a:off x="4876800" y="1828800"/>
            <a:ext cx="2971800" cy="2667000"/>
            <a:chOff x="2910" y="3524"/>
            <a:chExt cx="2036" cy="1937"/>
          </a:xfrm>
        </p:grpSpPr>
        <p:sp>
          <p:nvSpPr>
            <p:cNvPr id="160773" name="Rectangle 5"/>
            <p:cNvSpPr>
              <a:spLocks noChangeArrowheads="1"/>
            </p:cNvSpPr>
            <p:nvPr/>
          </p:nvSpPr>
          <p:spPr bwMode="auto">
            <a:xfrm>
              <a:off x="3366" y="3524"/>
              <a:ext cx="1563" cy="1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74" name="Rectangle 6"/>
            <p:cNvSpPr>
              <a:spLocks noChangeArrowheads="1"/>
            </p:cNvSpPr>
            <p:nvPr/>
          </p:nvSpPr>
          <p:spPr bwMode="auto">
            <a:xfrm>
              <a:off x="2926" y="3875"/>
              <a:ext cx="2020" cy="1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75" name="Rectangle 7"/>
            <p:cNvSpPr>
              <a:spLocks noChangeArrowheads="1"/>
            </p:cNvSpPr>
            <p:nvPr/>
          </p:nvSpPr>
          <p:spPr bwMode="auto">
            <a:xfrm>
              <a:off x="3371" y="3881"/>
              <a:ext cx="1563" cy="1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776" name="Line 8"/>
            <p:cNvSpPr>
              <a:spLocks noChangeShapeType="1"/>
            </p:cNvSpPr>
            <p:nvPr/>
          </p:nvSpPr>
          <p:spPr bwMode="auto">
            <a:xfrm>
              <a:off x="4127" y="3530"/>
              <a:ext cx="0" cy="19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777" name="Line 9"/>
            <p:cNvSpPr>
              <a:spLocks noChangeShapeType="1"/>
            </p:cNvSpPr>
            <p:nvPr/>
          </p:nvSpPr>
          <p:spPr bwMode="auto">
            <a:xfrm flipV="1">
              <a:off x="2910" y="4665"/>
              <a:ext cx="20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62820" name="Group 4"/>
          <p:cNvGrpSpPr>
            <a:grpSpLocks/>
          </p:cNvGrpSpPr>
          <p:nvPr/>
        </p:nvGrpSpPr>
        <p:grpSpPr bwMode="auto">
          <a:xfrm>
            <a:off x="1600200" y="847725"/>
            <a:ext cx="6248400" cy="6010275"/>
            <a:chOff x="1536" y="1728"/>
            <a:chExt cx="2832" cy="2592"/>
          </a:xfrm>
        </p:grpSpPr>
        <p:sp>
          <p:nvSpPr>
            <p:cNvPr id="162821" name="Rectangle 5"/>
            <p:cNvSpPr>
              <a:spLocks noChangeArrowheads="1"/>
            </p:cNvSpPr>
            <p:nvPr/>
          </p:nvSpPr>
          <p:spPr bwMode="auto">
            <a:xfrm>
              <a:off x="1536" y="2160"/>
              <a:ext cx="2832" cy="2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2" name="Rectangle 6"/>
            <p:cNvSpPr>
              <a:spLocks noChangeArrowheads="1"/>
            </p:cNvSpPr>
            <p:nvPr/>
          </p:nvSpPr>
          <p:spPr bwMode="auto">
            <a:xfrm>
              <a:off x="3216" y="1728"/>
              <a:ext cx="1152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3" name="Rectangle 7"/>
            <p:cNvSpPr>
              <a:spLocks noChangeArrowheads="1"/>
            </p:cNvSpPr>
            <p:nvPr/>
          </p:nvSpPr>
          <p:spPr bwMode="auto">
            <a:xfrm>
              <a:off x="2064" y="1728"/>
              <a:ext cx="1152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4" name="Rectangle 8"/>
            <p:cNvSpPr>
              <a:spLocks noChangeArrowheads="1"/>
            </p:cNvSpPr>
            <p:nvPr/>
          </p:nvSpPr>
          <p:spPr bwMode="auto">
            <a:xfrm>
              <a:off x="1536" y="2160"/>
              <a:ext cx="2832" cy="2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5" name="Rectangle 9"/>
            <p:cNvSpPr>
              <a:spLocks noChangeArrowheads="1"/>
            </p:cNvSpPr>
            <p:nvPr/>
          </p:nvSpPr>
          <p:spPr bwMode="auto">
            <a:xfrm>
              <a:off x="1536" y="3264"/>
              <a:ext cx="2832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826" name="WordArt 10"/>
          <p:cNvSpPr>
            <a:spLocks noChangeArrowheads="1" noChangeShapeType="1" noTextEdit="1"/>
          </p:cNvSpPr>
          <p:nvPr/>
        </p:nvSpPr>
        <p:spPr bwMode="auto">
          <a:xfrm>
            <a:off x="1828800" y="2981325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b</a:t>
            </a:r>
          </a:p>
        </p:txBody>
      </p:sp>
      <p:sp>
        <p:nvSpPr>
          <p:cNvPr id="162827" name="WordArt 11"/>
          <p:cNvSpPr>
            <a:spLocks noChangeArrowheads="1" noChangeShapeType="1" noTextEdit="1"/>
          </p:cNvSpPr>
          <p:nvPr/>
        </p:nvSpPr>
        <p:spPr bwMode="auto">
          <a:xfrm>
            <a:off x="1828800" y="5419725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b</a:t>
            </a:r>
          </a:p>
        </p:txBody>
      </p:sp>
      <p:sp>
        <p:nvSpPr>
          <p:cNvPr id="162828" name="WordArt 12"/>
          <p:cNvSpPr>
            <a:spLocks noChangeArrowheads="1" noChangeShapeType="1" noTextEdit="1"/>
          </p:cNvSpPr>
          <p:nvPr/>
        </p:nvSpPr>
        <p:spPr bwMode="auto">
          <a:xfrm>
            <a:off x="3733800" y="1000125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B</a:t>
            </a:r>
          </a:p>
        </p:txBody>
      </p:sp>
      <p:sp>
        <p:nvSpPr>
          <p:cNvPr id="162829" name="WordArt 13"/>
          <p:cNvSpPr>
            <a:spLocks noChangeArrowheads="1" noChangeShapeType="1" noTextEdit="1"/>
          </p:cNvSpPr>
          <p:nvPr/>
        </p:nvSpPr>
        <p:spPr bwMode="auto">
          <a:xfrm>
            <a:off x="6248400" y="1066800"/>
            <a:ext cx="5334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b</a:t>
            </a:r>
          </a:p>
        </p:txBody>
      </p:sp>
      <p:sp>
        <p:nvSpPr>
          <p:cNvPr id="162830" name="WordArt 14"/>
          <p:cNvSpPr>
            <a:spLocks noChangeArrowheads="1" noChangeShapeType="1" noTextEdit="1"/>
          </p:cNvSpPr>
          <p:nvPr/>
        </p:nvSpPr>
        <p:spPr bwMode="auto">
          <a:xfrm>
            <a:off x="3276600" y="2981325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B</a:t>
            </a:r>
          </a:p>
        </p:txBody>
      </p:sp>
      <p:sp>
        <p:nvSpPr>
          <p:cNvPr id="162831" name="WordArt 15"/>
          <p:cNvSpPr>
            <a:spLocks noChangeArrowheads="1" noChangeShapeType="1" noTextEdit="1"/>
          </p:cNvSpPr>
          <p:nvPr/>
        </p:nvSpPr>
        <p:spPr bwMode="auto">
          <a:xfrm>
            <a:off x="4038600" y="3124200"/>
            <a:ext cx="457200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b</a:t>
            </a:r>
          </a:p>
        </p:txBody>
      </p:sp>
      <p:sp>
        <p:nvSpPr>
          <p:cNvPr id="162832" name="WordArt 16"/>
          <p:cNvSpPr>
            <a:spLocks noChangeArrowheads="1" noChangeShapeType="1" noTextEdit="1"/>
          </p:cNvSpPr>
          <p:nvPr/>
        </p:nvSpPr>
        <p:spPr bwMode="auto">
          <a:xfrm>
            <a:off x="5867400" y="3057525"/>
            <a:ext cx="4572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b</a:t>
            </a:r>
          </a:p>
        </p:txBody>
      </p:sp>
      <p:sp>
        <p:nvSpPr>
          <p:cNvPr id="162833" name="WordArt 17"/>
          <p:cNvSpPr>
            <a:spLocks noChangeArrowheads="1" noChangeShapeType="1" noTextEdit="1"/>
          </p:cNvSpPr>
          <p:nvPr/>
        </p:nvSpPr>
        <p:spPr bwMode="auto">
          <a:xfrm>
            <a:off x="6477000" y="3048000"/>
            <a:ext cx="4572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b</a:t>
            </a:r>
          </a:p>
        </p:txBody>
      </p:sp>
      <p:sp>
        <p:nvSpPr>
          <p:cNvPr id="162834" name="WordArt 18"/>
          <p:cNvSpPr>
            <a:spLocks noChangeArrowheads="1" noChangeShapeType="1" noTextEdit="1"/>
          </p:cNvSpPr>
          <p:nvPr/>
        </p:nvSpPr>
        <p:spPr bwMode="auto">
          <a:xfrm>
            <a:off x="4191000" y="5257800"/>
            <a:ext cx="381000" cy="581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b</a:t>
            </a:r>
          </a:p>
        </p:txBody>
      </p:sp>
      <p:sp>
        <p:nvSpPr>
          <p:cNvPr id="162835" name="WordArt 19"/>
          <p:cNvSpPr>
            <a:spLocks noChangeArrowheads="1" noChangeShapeType="1" noTextEdit="1"/>
          </p:cNvSpPr>
          <p:nvPr/>
        </p:nvSpPr>
        <p:spPr bwMode="auto">
          <a:xfrm>
            <a:off x="3505200" y="5191125"/>
            <a:ext cx="6096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B</a:t>
            </a:r>
          </a:p>
        </p:txBody>
      </p:sp>
      <p:sp>
        <p:nvSpPr>
          <p:cNvPr id="162836" name="WordArt 20"/>
          <p:cNvSpPr>
            <a:spLocks noChangeArrowheads="1" noChangeShapeType="1" noTextEdit="1"/>
          </p:cNvSpPr>
          <p:nvPr/>
        </p:nvSpPr>
        <p:spPr bwMode="auto">
          <a:xfrm>
            <a:off x="5867400" y="5181600"/>
            <a:ext cx="457200" cy="657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b</a:t>
            </a:r>
          </a:p>
        </p:txBody>
      </p:sp>
      <p:sp>
        <p:nvSpPr>
          <p:cNvPr id="162837" name="WordArt 21"/>
          <p:cNvSpPr>
            <a:spLocks noChangeArrowheads="1" noChangeShapeType="1" noTextEdit="1"/>
          </p:cNvSpPr>
          <p:nvPr/>
        </p:nvSpPr>
        <p:spPr bwMode="auto">
          <a:xfrm>
            <a:off x="6400800" y="5181600"/>
            <a:ext cx="4572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6" grpId="0" animBg="1"/>
      <p:bldP spid="162827" grpId="0" animBg="1"/>
      <p:bldP spid="162828" grpId="0" animBg="1"/>
      <p:bldP spid="162829" grpId="0" animBg="1"/>
      <p:bldP spid="162830" grpId="0" animBg="1"/>
      <p:bldP spid="162831" grpId="0" animBg="1"/>
      <p:bldP spid="162832" grpId="0" animBg="1"/>
      <p:bldP spid="162833" grpId="0" animBg="1"/>
      <p:bldP spid="162834" grpId="0" animBg="1"/>
      <p:bldP spid="162835" grpId="0" animBg="1"/>
      <p:bldP spid="162836" grpId="0" animBg="1"/>
      <p:bldP spid="1628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/>
          <a:lstStyle/>
          <a:p>
            <a:r>
              <a:rPr lang="en-US" sz="3600"/>
              <a:t>You have 2 rabbits the male is Bb for black fur and the female is bb for the gene having brown fur. </a:t>
            </a:r>
            <a:br>
              <a:rPr lang="en-US" sz="3600"/>
            </a:br>
            <a:endParaRPr lang="en-US" sz="360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95800"/>
            <a:ext cx="8534400" cy="19812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A. __2____ : ___2______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B. ___0___ : ___2____ : ____2____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If they have a litter of 8, how many should have black fur? ____4_______ </a:t>
            </a:r>
          </a:p>
        </p:txBody>
      </p:sp>
      <p:grpSp>
        <p:nvGrpSpPr>
          <p:cNvPr id="161796" name="Group 4"/>
          <p:cNvGrpSpPr>
            <a:grpSpLocks/>
          </p:cNvGrpSpPr>
          <p:nvPr/>
        </p:nvGrpSpPr>
        <p:grpSpPr bwMode="auto">
          <a:xfrm>
            <a:off x="4876800" y="1828800"/>
            <a:ext cx="2971800" cy="2667000"/>
            <a:chOff x="2910" y="3524"/>
            <a:chExt cx="2036" cy="1937"/>
          </a:xfrm>
        </p:grpSpPr>
        <p:sp>
          <p:nvSpPr>
            <p:cNvPr id="161797" name="Rectangle 5"/>
            <p:cNvSpPr>
              <a:spLocks noChangeArrowheads="1"/>
            </p:cNvSpPr>
            <p:nvPr/>
          </p:nvSpPr>
          <p:spPr bwMode="auto">
            <a:xfrm>
              <a:off x="3366" y="3524"/>
              <a:ext cx="1563" cy="1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98" name="Rectangle 6"/>
            <p:cNvSpPr>
              <a:spLocks noChangeArrowheads="1"/>
            </p:cNvSpPr>
            <p:nvPr/>
          </p:nvSpPr>
          <p:spPr bwMode="auto">
            <a:xfrm>
              <a:off x="2926" y="3875"/>
              <a:ext cx="2020" cy="1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799" name="Rectangle 7"/>
            <p:cNvSpPr>
              <a:spLocks noChangeArrowheads="1"/>
            </p:cNvSpPr>
            <p:nvPr/>
          </p:nvSpPr>
          <p:spPr bwMode="auto">
            <a:xfrm>
              <a:off x="3371" y="3881"/>
              <a:ext cx="1563" cy="15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00" name="Line 8"/>
            <p:cNvSpPr>
              <a:spLocks noChangeShapeType="1"/>
            </p:cNvSpPr>
            <p:nvPr/>
          </p:nvSpPr>
          <p:spPr bwMode="auto">
            <a:xfrm>
              <a:off x="4127" y="3530"/>
              <a:ext cx="0" cy="19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1" name="Line 9"/>
            <p:cNvSpPr>
              <a:spLocks noChangeShapeType="1"/>
            </p:cNvSpPr>
            <p:nvPr/>
          </p:nvSpPr>
          <p:spPr bwMode="auto">
            <a:xfrm flipV="1">
              <a:off x="2910" y="4665"/>
              <a:ext cx="20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609600" y="46482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1981200" y="46482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685800" y="52578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1905000" y="52578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3352800" y="52578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7" name="Rectangle 15"/>
          <p:cNvSpPr>
            <a:spLocks noChangeArrowheads="1"/>
          </p:cNvSpPr>
          <p:nvPr/>
        </p:nvSpPr>
        <p:spPr bwMode="auto">
          <a:xfrm>
            <a:off x="7239000" y="59436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826" name="Group 34"/>
          <p:cNvGrpSpPr>
            <a:grpSpLocks/>
          </p:cNvGrpSpPr>
          <p:nvPr/>
        </p:nvGrpSpPr>
        <p:grpSpPr bwMode="auto">
          <a:xfrm>
            <a:off x="4495800" y="1447800"/>
            <a:ext cx="3886200" cy="3581400"/>
            <a:chOff x="1104" y="630"/>
            <a:chExt cx="3936" cy="3786"/>
          </a:xfrm>
        </p:grpSpPr>
        <p:grpSp>
          <p:nvGrpSpPr>
            <p:cNvPr id="161808" name="Group 16"/>
            <p:cNvGrpSpPr>
              <a:grpSpLocks/>
            </p:cNvGrpSpPr>
            <p:nvPr/>
          </p:nvGrpSpPr>
          <p:grpSpPr bwMode="auto">
            <a:xfrm>
              <a:off x="1104" y="630"/>
              <a:ext cx="3936" cy="3786"/>
              <a:chOff x="1536" y="1728"/>
              <a:chExt cx="2832" cy="2592"/>
            </a:xfrm>
          </p:grpSpPr>
          <p:sp>
            <p:nvSpPr>
              <p:cNvPr id="161809" name="Rectangle 17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2832" cy="216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10" name="Rectangle 18"/>
              <p:cNvSpPr>
                <a:spLocks noChangeArrowheads="1"/>
              </p:cNvSpPr>
              <p:nvPr/>
            </p:nvSpPr>
            <p:spPr bwMode="auto">
              <a:xfrm>
                <a:off x="3216" y="1728"/>
                <a:ext cx="1152" cy="25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11" name="Rectangle 19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1152" cy="25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12" name="Rectangle 20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2832" cy="21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13" name="Rectangle 21"/>
              <p:cNvSpPr>
                <a:spLocks noChangeArrowheads="1"/>
              </p:cNvSpPr>
              <p:nvPr/>
            </p:nvSpPr>
            <p:spPr bwMode="auto">
              <a:xfrm>
                <a:off x="1536" y="3264"/>
                <a:ext cx="2832" cy="105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181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248" y="197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b</a:t>
              </a:r>
            </a:p>
          </p:txBody>
        </p:sp>
        <p:sp>
          <p:nvSpPr>
            <p:cNvPr id="16181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248" y="3510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b</a:t>
              </a:r>
            </a:p>
          </p:txBody>
        </p:sp>
        <p:sp>
          <p:nvSpPr>
            <p:cNvPr id="161816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2448" y="726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B</a:t>
              </a:r>
            </a:p>
          </p:txBody>
        </p:sp>
        <p:sp>
          <p:nvSpPr>
            <p:cNvPr id="161817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4032" y="768"/>
              <a:ext cx="336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b</a:t>
              </a:r>
            </a:p>
          </p:txBody>
        </p:sp>
        <p:sp>
          <p:nvSpPr>
            <p:cNvPr id="161818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160" y="1974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B</a:t>
              </a:r>
            </a:p>
          </p:txBody>
        </p:sp>
        <p:sp>
          <p:nvSpPr>
            <p:cNvPr id="161819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2640" y="2064"/>
              <a:ext cx="288" cy="31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b</a:t>
              </a:r>
            </a:p>
          </p:txBody>
        </p:sp>
        <p:sp>
          <p:nvSpPr>
            <p:cNvPr id="161820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3792" y="2022"/>
              <a:ext cx="288" cy="3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b</a:t>
              </a:r>
            </a:p>
          </p:txBody>
        </p:sp>
        <p:sp>
          <p:nvSpPr>
            <p:cNvPr id="161821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176" y="2016"/>
              <a:ext cx="288" cy="33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b</a:t>
              </a:r>
            </a:p>
          </p:txBody>
        </p:sp>
        <p:sp>
          <p:nvSpPr>
            <p:cNvPr id="16182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2736" y="3408"/>
              <a:ext cx="240" cy="36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b</a:t>
              </a:r>
            </a:p>
          </p:txBody>
        </p:sp>
        <p:sp>
          <p:nvSpPr>
            <p:cNvPr id="16182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304" y="3366"/>
              <a:ext cx="384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B</a:t>
              </a:r>
            </a:p>
          </p:txBody>
        </p:sp>
        <p:sp>
          <p:nvSpPr>
            <p:cNvPr id="161824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3792" y="3360"/>
              <a:ext cx="288" cy="41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b</a:t>
              </a:r>
            </a:p>
          </p:txBody>
        </p:sp>
        <p:sp>
          <p:nvSpPr>
            <p:cNvPr id="161825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4128" y="3360"/>
              <a:ext cx="288" cy="38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 Black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2" grpId="0" animBg="1"/>
      <p:bldP spid="161803" grpId="0" animBg="1"/>
      <p:bldP spid="161804" grpId="0" animBg="1"/>
      <p:bldP spid="161805" grpId="0" animBg="1"/>
      <p:bldP spid="161806" grpId="0" animBg="1"/>
      <p:bldP spid="16180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143000"/>
            <a:ext cx="5029200" cy="5486400"/>
          </a:xfrm>
        </p:spPr>
        <p:txBody>
          <a:bodyPr/>
          <a:lstStyle/>
          <a:p>
            <a:r>
              <a:rPr lang="en-US" b="1" dirty="0"/>
              <a:t>In a </a:t>
            </a:r>
            <a:r>
              <a:rPr lang="en-US" b="1" dirty="0" err="1"/>
              <a:t>Dihybrid</a:t>
            </a:r>
            <a:r>
              <a:rPr lang="en-US" b="1" dirty="0"/>
              <a:t> cross a observes the inheritance of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/>
              <a:t> traits at once. </a:t>
            </a:r>
          </a:p>
          <a:p>
            <a:r>
              <a:rPr lang="en-US" b="1" dirty="0"/>
              <a:t>You might expect the same 3:1 ratio, but this doesn’t occur.  </a:t>
            </a:r>
          </a:p>
        </p:txBody>
      </p:sp>
      <p:pic>
        <p:nvPicPr>
          <p:cNvPr id="13318" name="Picture 6" descr="0905A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423545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492125"/>
            <a:ext cx="7772400" cy="638175"/>
          </a:xfrm>
        </p:spPr>
        <p:txBody>
          <a:bodyPr/>
          <a:lstStyle/>
          <a:p>
            <a:r>
              <a:rPr lang="en-US" sz="2800" b="1" dirty="0" err="1"/>
              <a:t>Dyhybrid</a:t>
            </a:r>
            <a:r>
              <a:rPr lang="en-US" sz="2800" b="1" dirty="0"/>
              <a:t> Cross: Not what you’d expect.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7315200" y="2209800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154113" y="5175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chemeClr val="tx2"/>
                </a:solidFill>
                <a:latin typeface="Times New Roman" pitchFamily="18" charset="0"/>
              </a:rPr>
              <a:t>Dihybrid Cross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85800" y="20415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 err="1"/>
              <a:t>RrYy</a:t>
            </a:r>
            <a:r>
              <a:rPr lang="en-US" sz="3200" b="1" dirty="0"/>
              <a:t> x </a:t>
            </a:r>
            <a:r>
              <a:rPr lang="en-US" sz="3200" b="1" dirty="0" err="1"/>
              <a:t>RrYy</a:t>
            </a:r>
            <a:r>
              <a:rPr lang="en-US" sz="3200" b="1" dirty="0"/>
              <a:t>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/>
              <a:t>Gametes ¼ </a:t>
            </a:r>
            <a:r>
              <a:rPr lang="en-US" sz="3200" b="1" dirty="0">
                <a:solidFill>
                  <a:srgbClr val="FF0000"/>
                </a:solidFill>
              </a:rPr>
              <a:t>RY</a:t>
            </a:r>
            <a:r>
              <a:rPr lang="en-US" sz="3200" b="1" dirty="0"/>
              <a:t>, ¼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Ry</a:t>
            </a:r>
            <a:r>
              <a:rPr lang="en-US" sz="3200" b="1" dirty="0"/>
              <a:t>, ¼ </a:t>
            </a:r>
            <a:r>
              <a:rPr lang="en-US" sz="3200" b="1" dirty="0" err="1">
                <a:solidFill>
                  <a:srgbClr val="FF0000"/>
                </a:solidFill>
              </a:rPr>
              <a:t>rY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and ¼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ry</a:t>
            </a:r>
            <a:endParaRPr lang="en-US" sz="3200" b="1" dirty="0">
              <a:solidFill>
                <a:srgbClr val="FF0000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16</a:t>
            </a:r>
            <a:r>
              <a:rPr lang="en-US" sz="3200" b="1" dirty="0"/>
              <a:t> possible outcomes</a:t>
            </a:r>
          </a:p>
        </p:txBody>
      </p:sp>
      <p:sp>
        <p:nvSpPr>
          <p:cNvPr id="16467" name="Rectangle 8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468" name="Rectangle 84"/>
          <p:cNvSpPr>
            <a:spLocks noChangeArrowheads="1"/>
          </p:cNvSpPr>
          <p:nvPr/>
        </p:nvSpPr>
        <p:spPr bwMode="auto">
          <a:xfrm>
            <a:off x="3352800" y="26670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69" name="Rectangle 85"/>
          <p:cNvSpPr>
            <a:spLocks noChangeArrowheads="1"/>
          </p:cNvSpPr>
          <p:nvPr/>
        </p:nvSpPr>
        <p:spPr bwMode="auto">
          <a:xfrm>
            <a:off x="4572000" y="27432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70" name="Rectangle 86"/>
          <p:cNvSpPr>
            <a:spLocks noChangeArrowheads="1"/>
          </p:cNvSpPr>
          <p:nvPr/>
        </p:nvSpPr>
        <p:spPr bwMode="auto">
          <a:xfrm>
            <a:off x="5784273" y="27432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71" name="Rectangle 87"/>
          <p:cNvSpPr>
            <a:spLocks noChangeArrowheads="1"/>
          </p:cNvSpPr>
          <p:nvPr/>
        </p:nvSpPr>
        <p:spPr bwMode="auto">
          <a:xfrm>
            <a:off x="7467600" y="27432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72" name="Rectangle 88"/>
          <p:cNvSpPr>
            <a:spLocks noChangeArrowheads="1"/>
          </p:cNvSpPr>
          <p:nvPr/>
        </p:nvSpPr>
        <p:spPr bwMode="auto">
          <a:xfrm>
            <a:off x="990600" y="32766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6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68" grpId="0" animBg="1"/>
      <p:bldP spid="16469" grpId="0" animBg="1"/>
      <p:bldP spid="16470" grpId="0" animBg="1"/>
      <p:bldP spid="16471" grpId="0" animBg="1"/>
      <p:bldP spid="164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7" name="Picture 7" descr="0905A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F5E2"/>
              </a:clrFrom>
              <a:clrTo>
                <a:srgbClr val="E6F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32172" r="2667" b="7776"/>
          <a:stretch>
            <a:fillRect/>
          </a:stretch>
        </p:blipFill>
        <p:spPr bwMode="auto">
          <a:xfrm>
            <a:off x="304800" y="-30163"/>
            <a:ext cx="86106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257800" y="0"/>
            <a:ext cx="7772400" cy="914400"/>
          </a:xfrm>
        </p:spPr>
        <p:txBody>
          <a:bodyPr/>
          <a:lstStyle/>
          <a:p>
            <a:r>
              <a:rPr lang="en-US" sz="3200" b="1" dirty="0" err="1"/>
              <a:t>Dihybrid</a:t>
            </a:r>
            <a:r>
              <a:rPr lang="en-US" sz="3200" b="1" dirty="0"/>
              <a:t> Results</a:t>
            </a:r>
          </a:p>
        </p:txBody>
      </p:sp>
      <p:sp>
        <p:nvSpPr>
          <p:cNvPr id="112717" name="Rectangle 77"/>
          <p:cNvSpPr>
            <a:spLocks noChangeArrowheads="1"/>
          </p:cNvSpPr>
          <p:nvPr/>
        </p:nvSpPr>
        <p:spPr bwMode="auto">
          <a:xfrm rot="18944896">
            <a:off x="3522473" y="1447802"/>
            <a:ext cx="931863" cy="936625"/>
          </a:xfrm>
          <a:prstGeom prst="rect">
            <a:avLst/>
          </a:prstGeom>
          <a:solidFill>
            <a:srgbClr val="D1E6E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2719" name="Rectangle 79"/>
          <p:cNvSpPr>
            <a:spLocks noChangeArrowheads="1"/>
          </p:cNvSpPr>
          <p:nvPr/>
        </p:nvSpPr>
        <p:spPr bwMode="auto">
          <a:xfrm rot="18944896">
            <a:off x="2810802" y="2119492"/>
            <a:ext cx="931863" cy="936625"/>
          </a:xfrm>
          <a:prstGeom prst="rect">
            <a:avLst/>
          </a:prstGeom>
          <a:solidFill>
            <a:srgbClr val="D1E6E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2720" name="Rectangle 80"/>
          <p:cNvSpPr>
            <a:spLocks noChangeArrowheads="1"/>
          </p:cNvSpPr>
          <p:nvPr/>
        </p:nvSpPr>
        <p:spPr bwMode="auto">
          <a:xfrm rot="18944896">
            <a:off x="4227152" y="2108378"/>
            <a:ext cx="931863" cy="936625"/>
          </a:xfrm>
          <a:prstGeom prst="rect">
            <a:avLst/>
          </a:prstGeom>
          <a:solidFill>
            <a:srgbClr val="D1E6E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2721" name="Rectangle 81"/>
          <p:cNvSpPr>
            <a:spLocks noChangeArrowheads="1"/>
          </p:cNvSpPr>
          <p:nvPr/>
        </p:nvSpPr>
        <p:spPr bwMode="auto">
          <a:xfrm rot="18944896">
            <a:off x="2179661" y="2844547"/>
            <a:ext cx="872984" cy="904245"/>
          </a:xfrm>
          <a:prstGeom prst="rect">
            <a:avLst/>
          </a:prstGeom>
          <a:solidFill>
            <a:srgbClr val="D1E6E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2722" name="Rectangle 82"/>
          <p:cNvSpPr>
            <a:spLocks noChangeArrowheads="1"/>
          </p:cNvSpPr>
          <p:nvPr/>
        </p:nvSpPr>
        <p:spPr bwMode="auto">
          <a:xfrm rot="18944896">
            <a:off x="3493709" y="2794178"/>
            <a:ext cx="931863" cy="936625"/>
          </a:xfrm>
          <a:prstGeom prst="rect">
            <a:avLst/>
          </a:prstGeom>
          <a:solidFill>
            <a:srgbClr val="D1E6E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2723" name="Rectangle 83"/>
          <p:cNvSpPr>
            <a:spLocks noChangeArrowheads="1"/>
          </p:cNvSpPr>
          <p:nvPr/>
        </p:nvSpPr>
        <p:spPr bwMode="auto">
          <a:xfrm rot="18944896">
            <a:off x="4912952" y="2794178"/>
            <a:ext cx="931863" cy="936625"/>
          </a:xfrm>
          <a:prstGeom prst="rect">
            <a:avLst/>
          </a:prstGeom>
          <a:solidFill>
            <a:srgbClr val="D1E6E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2724" name="Rectangle 84"/>
          <p:cNvSpPr>
            <a:spLocks noChangeArrowheads="1"/>
          </p:cNvSpPr>
          <p:nvPr/>
        </p:nvSpPr>
        <p:spPr bwMode="auto">
          <a:xfrm rot="18944896">
            <a:off x="1483952" y="3479978"/>
            <a:ext cx="931863" cy="936625"/>
          </a:xfrm>
          <a:prstGeom prst="rect">
            <a:avLst/>
          </a:prstGeom>
          <a:solidFill>
            <a:srgbClr val="D1E6E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2725" name="Rectangle 85"/>
          <p:cNvSpPr>
            <a:spLocks noChangeArrowheads="1"/>
          </p:cNvSpPr>
          <p:nvPr/>
        </p:nvSpPr>
        <p:spPr bwMode="auto">
          <a:xfrm rot="18944896">
            <a:off x="2807909" y="3479978"/>
            <a:ext cx="931863" cy="936625"/>
          </a:xfrm>
          <a:prstGeom prst="rect">
            <a:avLst/>
          </a:prstGeom>
          <a:solidFill>
            <a:srgbClr val="D1E6E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2726" name="Rectangle 86"/>
          <p:cNvSpPr>
            <a:spLocks noChangeArrowheads="1"/>
          </p:cNvSpPr>
          <p:nvPr/>
        </p:nvSpPr>
        <p:spPr bwMode="auto">
          <a:xfrm rot="18944896">
            <a:off x="4179509" y="3479978"/>
            <a:ext cx="931863" cy="936625"/>
          </a:xfrm>
          <a:prstGeom prst="rect">
            <a:avLst/>
          </a:prstGeom>
          <a:solidFill>
            <a:srgbClr val="D1E6E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2727" name="Rectangle 87"/>
          <p:cNvSpPr>
            <a:spLocks noChangeArrowheads="1"/>
          </p:cNvSpPr>
          <p:nvPr/>
        </p:nvSpPr>
        <p:spPr bwMode="auto">
          <a:xfrm rot="18944896">
            <a:off x="5551109" y="3556178"/>
            <a:ext cx="931863" cy="936625"/>
          </a:xfrm>
          <a:prstGeom prst="rect">
            <a:avLst/>
          </a:prstGeom>
          <a:solidFill>
            <a:srgbClr val="D1E6E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2728" name="Rectangle 88"/>
          <p:cNvSpPr>
            <a:spLocks noChangeArrowheads="1"/>
          </p:cNvSpPr>
          <p:nvPr/>
        </p:nvSpPr>
        <p:spPr bwMode="auto">
          <a:xfrm rot="18944896">
            <a:off x="2111224" y="4165777"/>
            <a:ext cx="931863" cy="936625"/>
          </a:xfrm>
          <a:prstGeom prst="rect">
            <a:avLst/>
          </a:prstGeom>
          <a:solidFill>
            <a:srgbClr val="D1E6E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2729" name="Rectangle 89"/>
          <p:cNvSpPr>
            <a:spLocks noChangeArrowheads="1"/>
          </p:cNvSpPr>
          <p:nvPr/>
        </p:nvSpPr>
        <p:spPr bwMode="auto">
          <a:xfrm rot="18944896">
            <a:off x="3493709" y="4241978"/>
            <a:ext cx="931863" cy="936625"/>
          </a:xfrm>
          <a:prstGeom prst="rect">
            <a:avLst/>
          </a:prstGeom>
          <a:solidFill>
            <a:srgbClr val="D1E6E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2730" name="Rectangle 90"/>
          <p:cNvSpPr>
            <a:spLocks noChangeArrowheads="1"/>
          </p:cNvSpPr>
          <p:nvPr/>
        </p:nvSpPr>
        <p:spPr bwMode="auto">
          <a:xfrm rot="18944896">
            <a:off x="4865309" y="4241978"/>
            <a:ext cx="931863" cy="936625"/>
          </a:xfrm>
          <a:prstGeom prst="rect">
            <a:avLst/>
          </a:prstGeom>
          <a:solidFill>
            <a:srgbClr val="D1E6E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2731" name="Rectangle 91"/>
          <p:cNvSpPr>
            <a:spLocks noChangeArrowheads="1"/>
          </p:cNvSpPr>
          <p:nvPr/>
        </p:nvSpPr>
        <p:spPr bwMode="auto">
          <a:xfrm rot="18944896">
            <a:off x="2760266" y="4927777"/>
            <a:ext cx="931863" cy="936625"/>
          </a:xfrm>
          <a:prstGeom prst="rect">
            <a:avLst/>
          </a:prstGeom>
          <a:solidFill>
            <a:srgbClr val="D1E6E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2732" name="Rectangle 92"/>
          <p:cNvSpPr>
            <a:spLocks noChangeArrowheads="1"/>
          </p:cNvSpPr>
          <p:nvPr/>
        </p:nvSpPr>
        <p:spPr bwMode="auto">
          <a:xfrm rot="18944896">
            <a:off x="4131866" y="4927777"/>
            <a:ext cx="931863" cy="936625"/>
          </a:xfrm>
          <a:prstGeom prst="rect">
            <a:avLst/>
          </a:prstGeom>
          <a:solidFill>
            <a:srgbClr val="D1E6E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2733" name="Rectangle 93"/>
          <p:cNvSpPr>
            <a:spLocks noChangeArrowheads="1"/>
          </p:cNvSpPr>
          <p:nvPr/>
        </p:nvSpPr>
        <p:spPr bwMode="auto">
          <a:xfrm rot="18944896">
            <a:off x="3446066" y="5613577"/>
            <a:ext cx="931863" cy="936625"/>
          </a:xfrm>
          <a:prstGeom prst="rect">
            <a:avLst/>
          </a:prstGeom>
          <a:solidFill>
            <a:srgbClr val="D1E6E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12734" name="Oval 94"/>
          <p:cNvSpPr>
            <a:spLocks noChangeArrowheads="1"/>
          </p:cNvSpPr>
          <p:nvPr/>
        </p:nvSpPr>
        <p:spPr bwMode="auto">
          <a:xfrm>
            <a:off x="3124200" y="10668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5" name="Oval 95"/>
          <p:cNvSpPr>
            <a:spLocks noChangeArrowheads="1"/>
          </p:cNvSpPr>
          <p:nvPr/>
        </p:nvSpPr>
        <p:spPr bwMode="auto">
          <a:xfrm>
            <a:off x="4495800" y="10668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6" name="Oval 96"/>
          <p:cNvSpPr>
            <a:spLocks noChangeArrowheads="1"/>
          </p:cNvSpPr>
          <p:nvPr/>
        </p:nvSpPr>
        <p:spPr bwMode="auto">
          <a:xfrm>
            <a:off x="2438400" y="1676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7" name="Oval 97"/>
          <p:cNvSpPr>
            <a:spLocks noChangeArrowheads="1"/>
          </p:cNvSpPr>
          <p:nvPr/>
        </p:nvSpPr>
        <p:spPr bwMode="auto">
          <a:xfrm>
            <a:off x="5181600" y="1676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8" name="Oval 98"/>
          <p:cNvSpPr>
            <a:spLocks noChangeArrowheads="1"/>
          </p:cNvSpPr>
          <p:nvPr/>
        </p:nvSpPr>
        <p:spPr bwMode="auto">
          <a:xfrm>
            <a:off x="1676400" y="2438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9" name="Oval 99"/>
          <p:cNvSpPr>
            <a:spLocks noChangeArrowheads="1"/>
          </p:cNvSpPr>
          <p:nvPr/>
        </p:nvSpPr>
        <p:spPr bwMode="auto">
          <a:xfrm>
            <a:off x="5867400" y="24384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0" name="Oval 100"/>
          <p:cNvSpPr>
            <a:spLocks noChangeArrowheads="1"/>
          </p:cNvSpPr>
          <p:nvPr/>
        </p:nvSpPr>
        <p:spPr bwMode="auto">
          <a:xfrm>
            <a:off x="1066800" y="31242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1" name="Oval 101"/>
          <p:cNvSpPr>
            <a:spLocks noChangeArrowheads="1"/>
          </p:cNvSpPr>
          <p:nvPr/>
        </p:nvSpPr>
        <p:spPr bwMode="auto">
          <a:xfrm>
            <a:off x="6553200" y="3124200"/>
            <a:ext cx="533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4" name="Rectangle 104"/>
          <p:cNvSpPr>
            <a:spLocks noChangeArrowheads="1"/>
          </p:cNvSpPr>
          <p:nvPr/>
        </p:nvSpPr>
        <p:spPr bwMode="auto">
          <a:xfrm>
            <a:off x="6781800" y="3886200"/>
            <a:ext cx="304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5" name="Rectangle 105"/>
          <p:cNvSpPr>
            <a:spLocks noChangeArrowheads="1"/>
          </p:cNvSpPr>
          <p:nvPr/>
        </p:nvSpPr>
        <p:spPr bwMode="auto">
          <a:xfrm>
            <a:off x="6705600" y="46482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6" name="Rectangle 106"/>
          <p:cNvSpPr>
            <a:spLocks noChangeArrowheads="1"/>
          </p:cNvSpPr>
          <p:nvPr/>
        </p:nvSpPr>
        <p:spPr bwMode="auto">
          <a:xfrm>
            <a:off x="6781800" y="5334000"/>
            <a:ext cx="304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7" name="Rectangle 107"/>
          <p:cNvSpPr>
            <a:spLocks noChangeArrowheads="1"/>
          </p:cNvSpPr>
          <p:nvPr/>
        </p:nvSpPr>
        <p:spPr bwMode="auto">
          <a:xfrm>
            <a:off x="6781800" y="6096000"/>
            <a:ext cx="304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2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2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2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2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2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12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2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2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2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12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12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12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12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12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12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12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12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12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12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12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12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12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12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000"/>
                                        <p:tgtEl>
                                          <p:spTgt spid="112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12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12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12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12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7" grpId="0" animBg="1"/>
      <p:bldP spid="112719" grpId="0" animBg="1"/>
      <p:bldP spid="112720" grpId="0" animBg="1"/>
      <p:bldP spid="112721" grpId="0" animBg="1"/>
      <p:bldP spid="112722" grpId="0" animBg="1"/>
      <p:bldP spid="112723" grpId="0" animBg="1"/>
      <p:bldP spid="112724" grpId="0" animBg="1"/>
      <p:bldP spid="112725" grpId="0" animBg="1"/>
      <p:bldP spid="112726" grpId="0" animBg="1"/>
      <p:bldP spid="112727" grpId="0" animBg="1"/>
      <p:bldP spid="112728" grpId="0" animBg="1"/>
      <p:bldP spid="112729" grpId="0" animBg="1"/>
      <p:bldP spid="112730" grpId="0" animBg="1"/>
      <p:bldP spid="112731" grpId="0" animBg="1"/>
      <p:bldP spid="112732" grpId="0" animBg="1"/>
      <p:bldP spid="112733" grpId="0" animBg="1"/>
      <p:bldP spid="112734" grpId="0" animBg="1"/>
      <p:bldP spid="112735" grpId="0" animBg="1"/>
      <p:bldP spid="112736" grpId="0" animBg="1"/>
      <p:bldP spid="112737" grpId="0" animBg="1"/>
      <p:bldP spid="112738" grpId="0" animBg="1"/>
      <p:bldP spid="112739" grpId="0" animBg="1"/>
      <p:bldP spid="112740" grpId="0" animBg="1"/>
      <p:bldP spid="112741" grpId="0" animBg="1"/>
      <p:bldP spid="112744" grpId="0" animBg="1"/>
      <p:bldP spid="112745" grpId="0" animBg="1"/>
      <p:bldP spid="112746" grpId="0" animBg="1"/>
      <p:bldP spid="11274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Easier Way to do multiple traits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905000"/>
            <a:ext cx="8686800" cy="3436938"/>
          </a:xfrm>
        </p:spPr>
        <p:txBody>
          <a:bodyPr/>
          <a:lstStyle/>
          <a:p>
            <a:r>
              <a:rPr lang="en-US"/>
              <a:t>Do a separate Punnett Square for each trait</a:t>
            </a:r>
          </a:p>
          <a:p>
            <a:pPr>
              <a:buFont typeface="Wingdings" pitchFamily="2" charset="2"/>
              <a:buNone/>
            </a:pPr>
            <a:r>
              <a:rPr lang="en-US"/>
              <a:t>		Rr x Rr				Yy x Yy</a:t>
            </a:r>
          </a:p>
        </p:txBody>
      </p:sp>
      <p:pic>
        <p:nvPicPr>
          <p:cNvPr id="169988" name="Picture 4" descr="0905A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F5E2"/>
              </a:clrFrom>
              <a:clrTo>
                <a:srgbClr val="E6F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3" t="32172" r="43880" b="61876"/>
          <a:stretch>
            <a:fillRect/>
          </a:stretch>
        </p:blipFill>
        <p:spPr bwMode="auto">
          <a:xfrm>
            <a:off x="2420938" y="1249363"/>
            <a:ext cx="164465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989" name="Picture 5" descr="0905A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F5E2"/>
              </a:clrFrom>
              <a:clrTo>
                <a:srgbClr val="E6F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3" t="32172" r="43880" b="61876"/>
          <a:stretch>
            <a:fillRect/>
          </a:stretch>
        </p:blipFill>
        <p:spPr bwMode="auto">
          <a:xfrm>
            <a:off x="4872038" y="1235075"/>
            <a:ext cx="164465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4251325" y="1320800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x</a:t>
            </a:r>
          </a:p>
        </p:txBody>
      </p:sp>
      <p:grpSp>
        <p:nvGrpSpPr>
          <p:cNvPr id="169991" name="Group 7"/>
          <p:cNvGrpSpPr>
            <a:grpSpLocks/>
          </p:cNvGrpSpPr>
          <p:nvPr/>
        </p:nvGrpSpPr>
        <p:grpSpPr bwMode="auto">
          <a:xfrm>
            <a:off x="725488" y="3832225"/>
            <a:ext cx="2613025" cy="2393950"/>
            <a:chOff x="457" y="2414"/>
            <a:chExt cx="1646" cy="1508"/>
          </a:xfrm>
        </p:grpSpPr>
        <p:grpSp>
          <p:nvGrpSpPr>
            <p:cNvPr id="169992" name="Group 8"/>
            <p:cNvGrpSpPr>
              <a:grpSpLocks/>
            </p:cNvGrpSpPr>
            <p:nvPr/>
          </p:nvGrpSpPr>
          <p:grpSpPr bwMode="auto">
            <a:xfrm>
              <a:off x="457" y="2414"/>
              <a:ext cx="1646" cy="1508"/>
              <a:chOff x="457" y="2414"/>
              <a:chExt cx="1646" cy="1508"/>
            </a:xfrm>
          </p:grpSpPr>
          <p:sp>
            <p:nvSpPr>
              <p:cNvPr id="169993" name="Rectangle 9"/>
              <p:cNvSpPr>
                <a:spLocks noChangeArrowheads="1"/>
              </p:cNvSpPr>
              <p:nvPr/>
            </p:nvSpPr>
            <p:spPr bwMode="auto">
              <a:xfrm>
                <a:off x="457" y="2414"/>
                <a:ext cx="1646" cy="15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994" name="Line 10"/>
              <p:cNvSpPr>
                <a:spLocks noChangeShapeType="1"/>
              </p:cNvSpPr>
              <p:nvPr/>
            </p:nvSpPr>
            <p:spPr bwMode="auto">
              <a:xfrm>
                <a:off x="1280" y="2414"/>
                <a:ext cx="0" cy="15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9995" name="Line 11"/>
            <p:cNvSpPr>
              <a:spLocks noChangeShapeType="1"/>
            </p:cNvSpPr>
            <p:nvPr/>
          </p:nvSpPr>
          <p:spPr bwMode="auto">
            <a:xfrm flipV="1">
              <a:off x="457" y="3144"/>
              <a:ext cx="163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9996" name="Text Box 12"/>
          <p:cNvSpPr txBox="1">
            <a:spLocks noChangeArrowheads="1"/>
          </p:cNvSpPr>
          <p:nvPr/>
        </p:nvSpPr>
        <p:spPr bwMode="auto">
          <a:xfrm>
            <a:off x="1014413" y="3336925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R</a:t>
            </a:r>
          </a:p>
        </p:txBody>
      </p:sp>
      <p:sp>
        <p:nvSpPr>
          <p:cNvPr id="169997" name="Text Box 13"/>
          <p:cNvSpPr txBox="1">
            <a:spLocks noChangeArrowheads="1"/>
          </p:cNvSpPr>
          <p:nvPr/>
        </p:nvSpPr>
        <p:spPr bwMode="auto">
          <a:xfrm>
            <a:off x="274638" y="4324350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R</a:t>
            </a:r>
          </a:p>
        </p:txBody>
      </p:sp>
      <p:sp>
        <p:nvSpPr>
          <p:cNvPr id="169998" name="Text Box 14"/>
          <p:cNvSpPr txBox="1">
            <a:spLocks noChangeArrowheads="1"/>
          </p:cNvSpPr>
          <p:nvPr/>
        </p:nvSpPr>
        <p:spPr bwMode="auto">
          <a:xfrm>
            <a:off x="274638" y="5470525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r</a:t>
            </a:r>
          </a:p>
        </p:txBody>
      </p:sp>
      <p:sp>
        <p:nvSpPr>
          <p:cNvPr id="169999" name="Text Box 15"/>
          <p:cNvSpPr txBox="1">
            <a:spLocks noChangeArrowheads="1"/>
          </p:cNvSpPr>
          <p:nvPr/>
        </p:nvSpPr>
        <p:spPr bwMode="auto">
          <a:xfrm>
            <a:off x="2509838" y="3379788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r</a:t>
            </a:r>
          </a:p>
        </p:txBody>
      </p:sp>
      <p:grpSp>
        <p:nvGrpSpPr>
          <p:cNvPr id="170000" name="Group 16"/>
          <p:cNvGrpSpPr>
            <a:grpSpLocks/>
          </p:cNvGrpSpPr>
          <p:nvPr/>
        </p:nvGrpSpPr>
        <p:grpSpPr bwMode="auto">
          <a:xfrm>
            <a:off x="5441950" y="3803650"/>
            <a:ext cx="2613025" cy="2393950"/>
            <a:chOff x="457" y="2414"/>
            <a:chExt cx="1646" cy="1508"/>
          </a:xfrm>
        </p:grpSpPr>
        <p:grpSp>
          <p:nvGrpSpPr>
            <p:cNvPr id="170001" name="Group 17"/>
            <p:cNvGrpSpPr>
              <a:grpSpLocks/>
            </p:cNvGrpSpPr>
            <p:nvPr/>
          </p:nvGrpSpPr>
          <p:grpSpPr bwMode="auto">
            <a:xfrm>
              <a:off x="457" y="2414"/>
              <a:ext cx="1646" cy="1508"/>
              <a:chOff x="457" y="2414"/>
              <a:chExt cx="1646" cy="1508"/>
            </a:xfrm>
          </p:grpSpPr>
          <p:sp>
            <p:nvSpPr>
              <p:cNvPr id="170002" name="Rectangle 18"/>
              <p:cNvSpPr>
                <a:spLocks noChangeArrowheads="1"/>
              </p:cNvSpPr>
              <p:nvPr/>
            </p:nvSpPr>
            <p:spPr bwMode="auto">
              <a:xfrm>
                <a:off x="457" y="2414"/>
                <a:ext cx="1646" cy="15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003" name="Line 19"/>
              <p:cNvSpPr>
                <a:spLocks noChangeShapeType="1"/>
              </p:cNvSpPr>
              <p:nvPr/>
            </p:nvSpPr>
            <p:spPr bwMode="auto">
              <a:xfrm>
                <a:off x="1280" y="2414"/>
                <a:ext cx="0" cy="15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70004" name="Line 20"/>
            <p:cNvSpPr>
              <a:spLocks noChangeShapeType="1"/>
            </p:cNvSpPr>
            <p:nvPr/>
          </p:nvSpPr>
          <p:spPr bwMode="auto">
            <a:xfrm flipV="1">
              <a:off x="457" y="3144"/>
              <a:ext cx="163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0005" name="Text Box 21"/>
          <p:cNvSpPr txBox="1">
            <a:spLocks noChangeArrowheads="1"/>
          </p:cNvSpPr>
          <p:nvPr/>
        </p:nvSpPr>
        <p:spPr bwMode="auto">
          <a:xfrm>
            <a:off x="5718175" y="3279775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Y</a:t>
            </a:r>
          </a:p>
        </p:txBody>
      </p:sp>
      <p:sp>
        <p:nvSpPr>
          <p:cNvPr id="170006" name="Text Box 22"/>
          <p:cNvSpPr txBox="1">
            <a:spLocks noChangeArrowheads="1"/>
          </p:cNvSpPr>
          <p:nvPr/>
        </p:nvSpPr>
        <p:spPr bwMode="auto">
          <a:xfrm>
            <a:off x="4860925" y="4237038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Y</a:t>
            </a:r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4832350" y="5354638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y</a:t>
            </a:r>
          </a:p>
        </p:txBody>
      </p:sp>
      <p:sp>
        <p:nvSpPr>
          <p:cNvPr id="170008" name="Text Box 24"/>
          <p:cNvSpPr txBox="1">
            <a:spLocks noChangeArrowheads="1"/>
          </p:cNvSpPr>
          <p:nvPr/>
        </p:nvSpPr>
        <p:spPr bwMode="auto">
          <a:xfrm>
            <a:off x="7256463" y="3265488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y</a:t>
            </a:r>
          </a:p>
        </p:txBody>
      </p:sp>
      <p:sp>
        <p:nvSpPr>
          <p:cNvPr id="170009" name="Text Box 25"/>
          <p:cNvSpPr txBox="1">
            <a:spLocks noChangeArrowheads="1"/>
          </p:cNvSpPr>
          <p:nvPr/>
        </p:nvSpPr>
        <p:spPr bwMode="auto">
          <a:xfrm>
            <a:off x="1014413" y="4121150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RR</a:t>
            </a:r>
          </a:p>
        </p:txBody>
      </p:sp>
      <p:sp>
        <p:nvSpPr>
          <p:cNvPr id="170010" name="Text Box 26"/>
          <p:cNvSpPr txBox="1">
            <a:spLocks noChangeArrowheads="1"/>
          </p:cNvSpPr>
          <p:nvPr/>
        </p:nvSpPr>
        <p:spPr bwMode="auto">
          <a:xfrm>
            <a:off x="2319338" y="4106863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Rr</a:t>
            </a:r>
          </a:p>
        </p:txBody>
      </p:sp>
      <p:sp>
        <p:nvSpPr>
          <p:cNvPr id="170011" name="Text Box 27"/>
          <p:cNvSpPr txBox="1">
            <a:spLocks noChangeArrowheads="1"/>
          </p:cNvSpPr>
          <p:nvPr/>
        </p:nvSpPr>
        <p:spPr bwMode="auto">
          <a:xfrm>
            <a:off x="998538" y="5441950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Rr</a:t>
            </a:r>
          </a:p>
        </p:txBody>
      </p:sp>
      <p:sp>
        <p:nvSpPr>
          <p:cNvPr id="170012" name="Text Box 28"/>
          <p:cNvSpPr txBox="1">
            <a:spLocks noChangeArrowheads="1"/>
          </p:cNvSpPr>
          <p:nvPr/>
        </p:nvSpPr>
        <p:spPr bwMode="auto">
          <a:xfrm>
            <a:off x="2363788" y="5411788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rr</a:t>
            </a:r>
          </a:p>
        </p:txBody>
      </p:sp>
      <p:sp>
        <p:nvSpPr>
          <p:cNvPr id="170013" name="Text Box 29"/>
          <p:cNvSpPr txBox="1">
            <a:spLocks noChangeArrowheads="1"/>
          </p:cNvSpPr>
          <p:nvPr/>
        </p:nvSpPr>
        <p:spPr bwMode="auto">
          <a:xfrm>
            <a:off x="5730875" y="4206875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YY</a:t>
            </a:r>
          </a:p>
        </p:txBody>
      </p:sp>
      <p:sp>
        <p:nvSpPr>
          <p:cNvPr id="170014" name="Text Box 30"/>
          <p:cNvSpPr txBox="1">
            <a:spLocks noChangeArrowheads="1"/>
          </p:cNvSpPr>
          <p:nvPr/>
        </p:nvSpPr>
        <p:spPr bwMode="auto">
          <a:xfrm>
            <a:off x="6992938" y="4178300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Yy</a:t>
            </a:r>
          </a:p>
        </p:txBody>
      </p:sp>
      <p:sp>
        <p:nvSpPr>
          <p:cNvPr id="170015" name="Text Box 31"/>
          <p:cNvSpPr txBox="1">
            <a:spLocks noChangeArrowheads="1"/>
          </p:cNvSpPr>
          <p:nvPr/>
        </p:nvSpPr>
        <p:spPr bwMode="auto">
          <a:xfrm>
            <a:off x="5773738" y="5381625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Yy</a:t>
            </a:r>
          </a:p>
        </p:txBody>
      </p:sp>
      <p:sp>
        <p:nvSpPr>
          <p:cNvPr id="170016" name="Text Box 32"/>
          <p:cNvSpPr txBox="1">
            <a:spLocks noChangeArrowheads="1"/>
          </p:cNvSpPr>
          <p:nvPr/>
        </p:nvSpPr>
        <p:spPr bwMode="auto">
          <a:xfrm>
            <a:off x="7051675" y="5381625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yy</a:t>
            </a:r>
          </a:p>
        </p:txBody>
      </p:sp>
      <p:sp>
        <p:nvSpPr>
          <p:cNvPr id="170017" name="Text Box 33"/>
          <p:cNvSpPr txBox="1">
            <a:spLocks noChangeArrowheads="1"/>
          </p:cNvSpPr>
          <p:nvPr/>
        </p:nvSpPr>
        <p:spPr bwMode="auto">
          <a:xfrm>
            <a:off x="404813" y="6400800"/>
            <a:ext cx="198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3/4 Round</a:t>
            </a:r>
          </a:p>
        </p:txBody>
      </p:sp>
      <p:sp>
        <p:nvSpPr>
          <p:cNvPr id="170018" name="Text Box 34"/>
          <p:cNvSpPr txBox="1">
            <a:spLocks noChangeArrowheads="1"/>
          </p:cNvSpPr>
          <p:nvPr/>
        </p:nvSpPr>
        <p:spPr bwMode="auto">
          <a:xfrm>
            <a:off x="2379663" y="6400800"/>
            <a:ext cx="2163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1/4 wrinkled</a:t>
            </a:r>
          </a:p>
        </p:txBody>
      </p:sp>
      <p:sp>
        <p:nvSpPr>
          <p:cNvPr id="170019" name="Text Box 35"/>
          <p:cNvSpPr txBox="1">
            <a:spLocks noChangeArrowheads="1"/>
          </p:cNvSpPr>
          <p:nvPr/>
        </p:nvSpPr>
        <p:spPr bwMode="auto">
          <a:xfrm>
            <a:off x="5005388" y="6400800"/>
            <a:ext cx="198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3/4 Yellow</a:t>
            </a:r>
          </a:p>
        </p:txBody>
      </p:sp>
      <p:sp>
        <p:nvSpPr>
          <p:cNvPr id="170020" name="Text Box 36"/>
          <p:cNvSpPr txBox="1">
            <a:spLocks noChangeArrowheads="1"/>
          </p:cNvSpPr>
          <p:nvPr/>
        </p:nvSpPr>
        <p:spPr bwMode="auto">
          <a:xfrm>
            <a:off x="6980238" y="6400800"/>
            <a:ext cx="2163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1/4 green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9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9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9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0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0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70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7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70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7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0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7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7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70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  <p:bldP spid="169996" grpId="0"/>
      <p:bldP spid="169997" grpId="0"/>
      <p:bldP spid="169998" grpId="0"/>
      <p:bldP spid="169999" grpId="0"/>
      <p:bldP spid="170005" grpId="0"/>
      <p:bldP spid="170006" grpId="0"/>
      <p:bldP spid="170007" grpId="0"/>
      <p:bldP spid="170008" grpId="0"/>
      <p:bldP spid="170009" grpId="0"/>
      <p:bldP spid="170010" grpId="0"/>
      <p:bldP spid="170011" grpId="0"/>
      <p:bldP spid="170012" grpId="0"/>
      <p:bldP spid="170013" grpId="0"/>
      <p:bldP spid="170014" grpId="0"/>
      <p:bldP spid="170015" grpId="0"/>
      <p:bldP spid="170016" grpId="0"/>
      <p:bldP spid="170017" grpId="0"/>
      <p:bldP spid="170018" grpId="0"/>
      <p:bldP spid="170019" grpId="0"/>
      <p:bldP spid="1700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Easier Way to do multiple traits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622550"/>
            <a:ext cx="8686800" cy="3436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Muliply the probabilities of each trait</a:t>
            </a:r>
          </a:p>
          <a:p>
            <a:pPr>
              <a:lnSpc>
                <a:spcPct val="90000"/>
              </a:lnSpc>
            </a:pPr>
            <a:r>
              <a:rPr lang="en-US"/>
              <a:t>Round and Yellow = ¾ x ¾ = 9/16</a:t>
            </a:r>
          </a:p>
          <a:p>
            <a:pPr>
              <a:lnSpc>
                <a:spcPct val="90000"/>
              </a:lnSpc>
            </a:pPr>
            <a:r>
              <a:rPr lang="en-US"/>
              <a:t>Round and Green = ¾ x ¼ = 3/16</a:t>
            </a:r>
          </a:p>
          <a:p>
            <a:pPr>
              <a:lnSpc>
                <a:spcPct val="90000"/>
              </a:lnSpc>
            </a:pPr>
            <a:r>
              <a:rPr lang="en-US"/>
              <a:t>Wrinkled and Yellow = ¼ x ¾ = 3/16</a:t>
            </a:r>
          </a:p>
          <a:p>
            <a:pPr>
              <a:lnSpc>
                <a:spcPct val="90000"/>
              </a:lnSpc>
            </a:pPr>
            <a:r>
              <a:rPr lang="en-US"/>
              <a:t>Wrinkled and Green = ¼ x ¼ = 1/16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					</a:t>
            </a:r>
          </a:p>
        </p:txBody>
      </p:sp>
      <p:pic>
        <p:nvPicPr>
          <p:cNvPr id="171012" name="Picture 4" descr="0905A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F5E2"/>
              </a:clrFrom>
              <a:clrTo>
                <a:srgbClr val="E6F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3" t="32172" r="43880" b="61876"/>
          <a:stretch>
            <a:fillRect/>
          </a:stretch>
        </p:blipFill>
        <p:spPr bwMode="auto">
          <a:xfrm>
            <a:off x="2420938" y="1249363"/>
            <a:ext cx="164465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13" name="Picture 5" descr="0905A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F5E2"/>
              </a:clrFrom>
              <a:clrTo>
                <a:srgbClr val="E6F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3" t="32172" r="43880" b="61876"/>
          <a:stretch>
            <a:fillRect/>
          </a:stretch>
        </p:blipFill>
        <p:spPr bwMode="auto">
          <a:xfrm>
            <a:off x="4872038" y="1235075"/>
            <a:ext cx="164465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4251325" y="1320800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x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490538" y="2089150"/>
            <a:ext cx="198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3/4 Round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2408238" y="2117725"/>
            <a:ext cx="2163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1/4 wrinkled</a:t>
            </a: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5018088" y="2147888"/>
            <a:ext cx="198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3/4 Yellow</a:t>
            </a: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6980238" y="2162175"/>
            <a:ext cx="2163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1/4 green</a:t>
            </a:r>
          </a:p>
        </p:txBody>
      </p:sp>
      <p:sp>
        <p:nvSpPr>
          <p:cNvPr id="171019" name="Rectangle 11"/>
          <p:cNvSpPr>
            <a:spLocks noChangeArrowheads="1"/>
          </p:cNvSpPr>
          <p:nvPr/>
        </p:nvSpPr>
        <p:spPr bwMode="auto">
          <a:xfrm>
            <a:off x="4413250" y="3151188"/>
            <a:ext cx="479425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290513" y="2627313"/>
            <a:ext cx="7040562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5126038" y="3151188"/>
            <a:ext cx="479425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5691188" y="3165475"/>
            <a:ext cx="1306512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4354513" y="3702050"/>
            <a:ext cx="479425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067300" y="3702050"/>
            <a:ext cx="479425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5" name="Rectangle 17"/>
          <p:cNvSpPr>
            <a:spLocks noChangeArrowheads="1"/>
          </p:cNvSpPr>
          <p:nvPr/>
        </p:nvSpPr>
        <p:spPr bwMode="auto">
          <a:xfrm>
            <a:off x="5632450" y="3716338"/>
            <a:ext cx="1306513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4775200" y="4254500"/>
            <a:ext cx="479425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7" name="Rectangle 19"/>
          <p:cNvSpPr>
            <a:spLocks noChangeArrowheads="1"/>
          </p:cNvSpPr>
          <p:nvPr/>
        </p:nvSpPr>
        <p:spPr bwMode="auto">
          <a:xfrm>
            <a:off x="5487988" y="4254500"/>
            <a:ext cx="479425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6053138" y="4268788"/>
            <a:ext cx="1306512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9" name="Rectangle 21"/>
          <p:cNvSpPr>
            <a:spLocks noChangeArrowheads="1"/>
          </p:cNvSpPr>
          <p:nvPr/>
        </p:nvSpPr>
        <p:spPr bwMode="auto">
          <a:xfrm>
            <a:off x="4745038" y="4806950"/>
            <a:ext cx="479425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0" name="Rectangle 22"/>
          <p:cNvSpPr>
            <a:spLocks noChangeArrowheads="1"/>
          </p:cNvSpPr>
          <p:nvPr/>
        </p:nvSpPr>
        <p:spPr bwMode="auto">
          <a:xfrm>
            <a:off x="5457825" y="4806950"/>
            <a:ext cx="479425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6022975" y="4821238"/>
            <a:ext cx="1306513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2" name="Rectangle 24"/>
          <p:cNvSpPr>
            <a:spLocks noChangeArrowheads="1"/>
          </p:cNvSpPr>
          <p:nvPr/>
        </p:nvSpPr>
        <p:spPr bwMode="auto">
          <a:xfrm>
            <a:off x="319088" y="3149600"/>
            <a:ext cx="7040562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3" name="Rectangle 25"/>
          <p:cNvSpPr>
            <a:spLocks noChangeArrowheads="1"/>
          </p:cNvSpPr>
          <p:nvPr/>
        </p:nvSpPr>
        <p:spPr bwMode="auto">
          <a:xfrm>
            <a:off x="290513" y="3671888"/>
            <a:ext cx="7040562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4" name="Rectangle 26"/>
          <p:cNvSpPr>
            <a:spLocks noChangeArrowheads="1"/>
          </p:cNvSpPr>
          <p:nvPr/>
        </p:nvSpPr>
        <p:spPr bwMode="auto">
          <a:xfrm>
            <a:off x="290513" y="4238625"/>
            <a:ext cx="7040562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5" name="Rectangle 27"/>
          <p:cNvSpPr>
            <a:spLocks noChangeArrowheads="1"/>
          </p:cNvSpPr>
          <p:nvPr/>
        </p:nvSpPr>
        <p:spPr bwMode="auto">
          <a:xfrm>
            <a:off x="290513" y="4776788"/>
            <a:ext cx="7040562" cy="479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7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71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7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7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7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9" grpId="0" animBg="1"/>
      <p:bldP spid="171020" grpId="0" animBg="1"/>
      <p:bldP spid="171021" grpId="0" animBg="1"/>
      <p:bldP spid="171022" grpId="0" animBg="1"/>
      <p:bldP spid="171023" grpId="0" animBg="1"/>
      <p:bldP spid="171024" grpId="0" animBg="1"/>
      <p:bldP spid="171025" grpId="0" animBg="1"/>
      <p:bldP spid="171026" grpId="0" animBg="1"/>
      <p:bldP spid="171027" grpId="0" animBg="1"/>
      <p:bldP spid="171028" grpId="0" animBg="1"/>
      <p:bldP spid="171029" grpId="0" animBg="1"/>
      <p:bldP spid="171030" grpId="0" animBg="1"/>
      <p:bldP spid="171031" grpId="0" animBg="1"/>
      <p:bldP spid="171032" grpId="0" animBg="1"/>
      <p:bldP spid="171033" grpId="0" animBg="1"/>
      <p:bldP spid="171034" grpId="0" animBg="1"/>
      <p:bldP spid="1710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b="1"/>
              <a:t>Dihybrid Cross in Parakeets</a:t>
            </a:r>
          </a:p>
        </p:txBody>
      </p:sp>
      <p:sp>
        <p:nvSpPr>
          <p:cNvPr id="17411" name="Rectangle 3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457200" y="1981200"/>
            <a:ext cx="4032250" cy="3886200"/>
          </a:xfrm>
        </p:spPr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981200"/>
            <a:ext cx="4032250" cy="3886200"/>
          </a:xfrm>
        </p:spPr>
        <p:txBody>
          <a:bodyPr/>
          <a:lstStyle/>
          <a:p>
            <a:endParaRPr lang="en-US" sz="2800"/>
          </a:p>
        </p:txBody>
      </p:sp>
      <p:pic>
        <p:nvPicPr>
          <p:cNvPr id="17413" name="Picture 5" descr="0905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35050"/>
            <a:ext cx="8839200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5988"/>
          </a:xfrm>
        </p:spPr>
        <p:txBody>
          <a:bodyPr/>
          <a:lstStyle/>
          <a:p>
            <a:r>
              <a:rPr lang="en-US" b="1"/>
              <a:t>Genetics has Ancient Roots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600200"/>
            <a:ext cx="80010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Pangenesis – </a:t>
            </a:r>
          </a:p>
          <a:p>
            <a:pPr lvl="1">
              <a:lnSpc>
                <a:spcPct val="90000"/>
              </a:lnSpc>
            </a:pPr>
            <a:r>
              <a:rPr lang="en-US" b="1"/>
              <a:t>“genes” for traits came directly from those traits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FF0000"/>
                </a:solidFill>
              </a:rPr>
              <a:t>The Blending Hypothesis</a:t>
            </a:r>
            <a:r>
              <a:rPr lang="en-US" b="1"/>
              <a:t> </a:t>
            </a:r>
          </a:p>
          <a:p>
            <a:pPr lvl="1">
              <a:lnSpc>
                <a:spcPct val="90000"/>
              </a:lnSpc>
            </a:pPr>
            <a:r>
              <a:rPr lang="en-US" b="1"/>
              <a:t> most common view until modern genetics.</a:t>
            </a:r>
          </a:p>
          <a:p>
            <a:pPr lvl="1">
              <a:lnSpc>
                <a:spcPct val="90000"/>
              </a:lnSpc>
            </a:pPr>
            <a:r>
              <a:rPr lang="en-US" b="1"/>
              <a:t>Offspring were intermediates of parents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Blue birds crossed with yellow birds would produce </a:t>
            </a:r>
            <a:r>
              <a:rPr lang="en-US" sz="2800" b="1">
                <a:solidFill>
                  <a:srgbClr val="FF0000"/>
                </a:solidFill>
              </a:rPr>
              <a:t>green </a:t>
            </a:r>
            <a:r>
              <a:rPr lang="en-US" sz="2800" b="1"/>
              <a:t>birds.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1219200" y="15240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219200" y="2895600"/>
            <a:ext cx="5105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667000" y="52578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 animBg="1"/>
      <p:bldP spid="3089" grpId="0" animBg="1"/>
      <p:bldP spid="309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73100"/>
            <a:ext cx="7772400" cy="728663"/>
          </a:xfrm>
        </p:spPr>
        <p:txBody>
          <a:bodyPr/>
          <a:lstStyle/>
          <a:p>
            <a:r>
              <a:rPr lang="en-US" b="1"/>
              <a:t>Test Cross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143000"/>
            <a:ext cx="4876800" cy="5334000"/>
          </a:xfrm>
        </p:spPr>
        <p:txBody>
          <a:bodyPr/>
          <a:lstStyle/>
          <a:p>
            <a:r>
              <a:rPr lang="en-US" sz="2800" b="1"/>
              <a:t>A </a:t>
            </a:r>
            <a:r>
              <a:rPr lang="en-US" sz="2800" b="1">
                <a:solidFill>
                  <a:srgbClr val="FF0000"/>
                </a:solidFill>
              </a:rPr>
              <a:t>Test Cross</a:t>
            </a:r>
            <a:r>
              <a:rPr lang="en-US" sz="2800" b="1"/>
              <a:t> is done to determine the genotype of an individual with a dominant phenotype. </a:t>
            </a:r>
          </a:p>
          <a:p>
            <a:r>
              <a:rPr lang="en-US" sz="2800" b="1"/>
              <a:t>This individual is then crossed with a </a:t>
            </a:r>
            <a:r>
              <a:rPr lang="en-US" sz="2800" b="1">
                <a:solidFill>
                  <a:srgbClr val="FF0000"/>
                </a:solidFill>
              </a:rPr>
              <a:t>recessive</a:t>
            </a:r>
            <a:r>
              <a:rPr lang="en-US" sz="2800" b="1"/>
              <a:t> phenotype (</a:t>
            </a:r>
            <a:r>
              <a:rPr lang="en-US" sz="2800" b="1">
                <a:solidFill>
                  <a:srgbClr val="FF0000"/>
                </a:solidFill>
              </a:rPr>
              <a:t>dd</a:t>
            </a:r>
            <a:r>
              <a:rPr lang="en-US" sz="2800" b="1"/>
              <a:t>).</a:t>
            </a:r>
          </a:p>
          <a:p>
            <a:r>
              <a:rPr lang="en-US" sz="2800" b="1"/>
              <a:t>Any </a:t>
            </a:r>
            <a:r>
              <a:rPr lang="en-US" sz="2800" b="1">
                <a:solidFill>
                  <a:srgbClr val="FF0000"/>
                </a:solidFill>
              </a:rPr>
              <a:t>recessive</a:t>
            </a:r>
            <a:r>
              <a:rPr lang="en-US" sz="2800" b="1"/>
              <a:t> offspring </a:t>
            </a:r>
            <a:r>
              <a:rPr lang="en-US" sz="2800" b="1">
                <a:solidFill>
                  <a:srgbClr val="FF0000"/>
                </a:solidFill>
              </a:rPr>
              <a:t>dd</a:t>
            </a:r>
            <a:r>
              <a:rPr lang="en-US" sz="2800" b="1"/>
              <a:t>, proves the unknown is </a:t>
            </a:r>
            <a:r>
              <a:rPr lang="en-US" sz="2800" b="1">
                <a:solidFill>
                  <a:srgbClr val="FF0000"/>
                </a:solidFill>
              </a:rPr>
              <a:t>heterozygous</a:t>
            </a:r>
            <a:r>
              <a:rPr lang="en-US" sz="2800" b="1"/>
              <a:t>.</a:t>
            </a:r>
          </a:p>
        </p:txBody>
      </p:sp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0" y="1447800"/>
            <a:ext cx="4038600" cy="4572000"/>
            <a:chOff x="384" y="912"/>
            <a:chExt cx="1872" cy="2112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768" y="1392"/>
              <a:ext cx="1488" cy="163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056" y="912"/>
              <a:ext cx="288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D</a:t>
              </a:r>
            </a:p>
          </p:txBody>
        </p:sp>
        <p:sp>
          <p:nvSpPr>
            <p:cNvPr id="1844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776" y="912"/>
              <a:ext cx="288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?</a:t>
              </a:r>
            </a:p>
          </p:txBody>
        </p:sp>
        <p:sp>
          <p:nvSpPr>
            <p:cNvPr id="1844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84" y="1632"/>
              <a:ext cx="288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 Black"/>
                </a:rPr>
                <a:t>d</a:t>
              </a:r>
            </a:p>
          </p:txBody>
        </p:sp>
        <p:sp>
          <p:nvSpPr>
            <p:cNvPr id="1844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32" y="2448"/>
              <a:ext cx="288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 Black"/>
                </a:rPr>
                <a:t>d</a:t>
              </a:r>
            </a:p>
          </p:txBody>
        </p:sp>
        <p:sp>
          <p:nvSpPr>
            <p:cNvPr id="1844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152" y="1632"/>
              <a:ext cx="240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 Black"/>
                </a:rPr>
                <a:t>d</a:t>
              </a:r>
            </a:p>
          </p:txBody>
        </p:sp>
        <p:sp>
          <p:nvSpPr>
            <p:cNvPr id="1844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152" y="2448"/>
              <a:ext cx="240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 Black"/>
                </a:rPr>
                <a:t>d</a:t>
              </a:r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768" y="2208"/>
              <a:ext cx="148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1488" y="1392"/>
              <a:ext cx="1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864" y="1632"/>
              <a:ext cx="240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D</a:t>
              </a:r>
            </a:p>
          </p:txBody>
        </p:sp>
        <p:sp>
          <p:nvSpPr>
            <p:cNvPr id="1845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864" y="2448"/>
              <a:ext cx="240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D</a:t>
              </a:r>
            </a:p>
          </p:txBody>
        </p:sp>
        <p:sp>
          <p:nvSpPr>
            <p:cNvPr id="1845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920" y="1632"/>
              <a:ext cx="240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 Black"/>
                </a:rPr>
                <a:t>d</a:t>
              </a:r>
            </a:p>
          </p:txBody>
        </p:sp>
        <p:sp>
          <p:nvSpPr>
            <p:cNvPr id="1845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920" y="2448"/>
              <a:ext cx="240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 Black"/>
                </a:rPr>
                <a:t>d</a:t>
              </a:r>
            </a:p>
          </p:txBody>
        </p:sp>
        <p:sp>
          <p:nvSpPr>
            <p:cNvPr id="1845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1632" y="1632"/>
              <a:ext cx="240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?</a:t>
              </a:r>
            </a:p>
          </p:txBody>
        </p:sp>
        <p:sp>
          <p:nvSpPr>
            <p:cNvPr id="1845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632" y="2448"/>
              <a:ext cx="240" cy="31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?</a:t>
              </a:r>
            </a:p>
          </p:txBody>
        </p:sp>
      </p:grp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5029200" y="11430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7239000" y="34290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6705600" y="38862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5410200" y="43434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4572000" y="48006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5029200" y="5181600"/>
            <a:ext cx="2438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7" grpId="0" animBg="1"/>
      <p:bldP spid="18458" grpId="0" animBg="1"/>
      <p:bldP spid="18459" grpId="0" animBg="1"/>
      <p:bldP spid="18460" grpId="0" animBg="1"/>
      <p:bldP spid="18461" grpId="0" animBg="1"/>
      <p:bldP spid="1846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229600" cy="533400"/>
          </a:xfrm>
        </p:spPr>
        <p:txBody>
          <a:bodyPr/>
          <a:lstStyle/>
          <a:p>
            <a:r>
              <a:rPr lang="en-US" sz="2800" b="1"/>
              <a:t>Mendel’s Principle’s and </a:t>
            </a:r>
            <a:br>
              <a:rPr lang="en-US" sz="2800" b="1"/>
            </a:br>
            <a:r>
              <a:rPr lang="en-US" sz="2800" b="1"/>
              <a:t>the Rules of Probability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524000"/>
            <a:ext cx="5105400" cy="678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The probability scale ranges from </a:t>
            </a:r>
            <a:r>
              <a:rPr lang="en-US" sz="2800" b="1">
                <a:solidFill>
                  <a:srgbClr val="FF0000"/>
                </a:solidFill>
              </a:rPr>
              <a:t>0</a:t>
            </a:r>
            <a:r>
              <a:rPr lang="en-US" sz="2800" b="1"/>
              <a:t> (not going to happen) to </a:t>
            </a:r>
            <a:r>
              <a:rPr lang="en-US" sz="2800" b="1">
                <a:solidFill>
                  <a:srgbClr val="FF0000"/>
                </a:solidFill>
              </a:rPr>
              <a:t>1</a:t>
            </a:r>
            <a:r>
              <a:rPr lang="en-US" sz="2800" b="1"/>
              <a:t>(it should happen).</a:t>
            </a:r>
          </a:p>
          <a:p>
            <a:pPr>
              <a:lnSpc>
                <a:spcPct val="90000"/>
              </a:lnSpc>
            </a:pPr>
            <a:r>
              <a:rPr lang="en-US" sz="2800" b="1"/>
              <a:t>When tossing a coin the chances of it coming up heads is </a:t>
            </a:r>
            <a:r>
              <a:rPr lang="en-US" sz="2800" b="1">
                <a:solidFill>
                  <a:srgbClr val="FF0000"/>
                </a:solidFill>
              </a:rPr>
              <a:t>½</a:t>
            </a:r>
            <a:r>
              <a:rPr lang="en-US" sz="2800" b="1"/>
              <a:t> and tails is also </a:t>
            </a:r>
            <a:r>
              <a:rPr lang="en-US" sz="2800" b="1">
                <a:solidFill>
                  <a:srgbClr val="FF0000"/>
                </a:solidFill>
              </a:rPr>
              <a:t>1/2</a:t>
            </a:r>
            <a:r>
              <a:rPr lang="en-US" sz="2800" b="1"/>
              <a:t>. In a deck of cards the chance of drawing a certain card, the Ace of Hearts, is </a:t>
            </a:r>
            <a:r>
              <a:rPr lang="en-US" sz="2800" b="1">
                <a:solidFill>
                  <a:srgbClr val="FF0000"/>
                </a:solidFill>
              </a:rPr>
              <a:t>1/52</a:t>
            </a:r>
            <a:r>
              <a:rPr lang="en-US" sz="2800" b="1"/>
              <a:t>.</a:t>
            </a:r>
            <a:r>
              <a:rPr lang="en-US" sz="2400"/>
              <a:t> </a:t>
            </a:r>
          </a:p>
        </p:txBody>
      </p:sp>
      <p:pic>
        <p:nvPicPr>
          <p:cNvPr id="19462" name="Picture 6" descr="090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clrChange>
              <a:clrFrom>
                <a:srgbClr val="CAEAE5"/>
              </a:clrFrom>
              <a:clrTo>
                <a:srgbClr val="CAEA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989388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477000" y="1905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705600" y="23622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943600" y="3962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495800" y="4343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096000" y="54864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19464" grpId="0" animBg="1"/>
      <p:bldP spid="19465" grpId="0" animBg="1"/>
      <p:bldP spid="19466" grpId="0" animBg="1"/>
      <p:bldP spid="1946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533400"/>
          </a:xfrm>
        </p:spPr>
        <p:txBody>
          <a:bodyPr/>
          <a:lstStyle/>
          <a:p>
            <a:r>
              <a:rPr lang="en-US" sz="2800" b="1"/>
              <a:t>Mendel’s Principle’s </a:t>
            </a:r>
            <a:br>
              <a:rPr lang="en-US" sz="2800" b="1"/>
            </a:br>
            <a:r>
              <a:rPr lang="en-US" sz="2800" b="1"/>
              <a:t>and the Rules of Probability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2362200"/>
            <a:ext cx="5105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Each Coin Tossing is an </a:t>
            </a:r>
            <a:r>
              <a:rPr lang="en-US" sz="2800" b="1">
                <a:solidFill>
                  <a:srgbClr val="FF0000"/>
                </a:solidFill>
              </a:rPr>
              <a:t>independent event </a:t>
            </a:r>
            <a:r>
              <a:rPr lang="en-US" sz="2800" b="1"/>
              <a:t>having a probability of ½.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Rule of Multiplication</a:t>
            </a:r>
            <a:r>
              <a:rPr lang="en-US" sz="2800" b="1"/>
              <a:t> What is the chance that they will both land heads up?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/>
              <a:t>½ x ½ = ¼</a:t>
            </a:r>
          </a:p>
        </p:txBody>
      </p:sp>
      <p:pic>
        <p:nvPicPr>
          <p:cNvPr id="113668" name="Picture 4" descr="090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clrChange>
              <a:clrFrom>
                <a:srgbClr val="CAEAE5"/>
              </a:clrFrom>
              <a:clrTo>
                <a:srgbClr val="CAEA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3989388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4267200" y="2743200"/>
            <a:ext cx="3276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4267200" y="3581400"/>
            <a:ext cx="3657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 animBg="1"/>
      <p:bldP spid="11367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20738"/>
          </a:xfrm>
        </p:spPr>
        <p:txBody>
          <a:bodyPr/>
          <a:lstStyle/>
          <a:p>
            <a:r>
              <a:rPr lang="en-US" b="1"/>
              <a:t>Rule of Addition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066800"/>
            <a:ext cx="5181600" cy="5791200"/>
          </a:xfrm>
        </p:spPr>
        <p:txBody>
          <a:bodyPr/>
          <a:lstStyle/>
          <a:p>
            <a:r>
              <a:rPr lang="en-US" sz="2800" b="1"/>
              <a:t>If an event can occur in two or more alternative ways the probabilities of each way occurring are simply added together. This is the </a:t>
            </a:r>
            <a:r>
              <a:rPr lang="en-US" sz="2800" b="1">
                <a:solidFill>
                  <a:srgbClr val="FF0000"/>
                </a:solidFill>
              </a:rPr>
              <a:t>rule of addition</a:t>
            </a:r>
            <a:r>
              <a:rPr lang="en-US" sz="2800" b="1"/>
              <a:t>.</a:t>
            </a:r>
          </a:p>
          <a:p>
            <a:r>
              <a:rPr lang="en-US" sz="2800" b="1"/>
              <a:t>The probability of </a:t>
            </a:r>
            <a:r>
              <a:rPr lang="en-US" sz="2800" b="1">
                <a:solidFill>
                  <a:srgbClr val="FF0000"/>
                </a:solidFill>
              </a:rPr>
              <a:t>heads then tails</a:t>
            </a:r>
            <a:r>
              <a:rPr lang="en-US" sz="2800" b="1"/>
              <a:t> is ¼ using the rule of multiplication, and the same is true of </a:t>
            </a:r>
            <a:r>
              <a:rPr lang="en-US" sz="2800" b="1">
                <a:solidFill>
                  <a:srgbClr val="FF0000"/>
                </a:solidFill>
              </a:rPr>
              <a:t>tails then heads</a:t>
            </a:r>
            <a:r>
              <a:rPr lang="en-US" sz="2800" b="1"/>
              <a:t>.</a:t>
            </a:r>
          </a:p>
          <a:p>
            <a:r>
              <a:rPr lang="en-US" sz="4000" b="1">
                <a:solidFill>
                  <a:srgbClr val="FF0000"/>
                </a:solidFill>
              </a:rPr>
              <a:t>¼ + ¼  = ½</a:t>
            </a:r>
            <a:r>
              <a:rPr lang="en-US" sz="4000" b="1">
                <a:solidFill>
                  <a:schemeClr val="accent2"/>
                </a:solidFill>
              </a:rPr>
              <a:t> </a:t>
            </a:r>
            <a:endParaRPr lang="en-US" sz="4000" b="1"/>
          </a:p>
        </p:txBody>
      </p:sp>
      <p:pic>
        <p:nvPicPr>
          <p:cNvPr id="20485" name="Picture 5" descr="090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43000"/>
            <a:ext cx="33147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867400" y="3276600"/>
            <a:ext cx="2590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086600" y="381000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886200" y="4191000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7162800" y="5029200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3962400" y="5486400"/>
            <a:ext cx="205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962400" y="6096000"/>
            <a:ext cx="2895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smtClean="0"/>
              <a:t>45(what are pedigree charts)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7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458200" cy="820738"/>
          </a:xfrm>
        </p:spPr>
        <p:txBody>
          <a:bodyPr/>
          <a:lstStyle/>
          <a:p>
            <a:r>
              <a:rPr lang="en-US" b="1"/>
              <a:t>Pedigrees Track Human Traits</a:t>
            </a:r>
          </a:p>
        </p:txBody>
      </p:sp>
      <p:sp>
        <p:nvSpPr>
          <p:cNvPr id="21507" name="Rectangle 3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457200" y="1981200"/>
            <a:ext cx="4032250" cy="3886200"/>
          </a:xfrm>
        </p:spPr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219200"/>
            <a:ext cx="4800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A pedigree is a chart showing a </a:t>
            </a:r>
            <a:r>
              <a:rPr lang="en-US" sz="2800" b="1">
                <a:solidFill>
                  <a:srgbClr val="FF0000"/>
                </a:solidFill>
              </a:rPr>
              <a:t>family tree</a:t>
            </a:r>
            <a:r>
              <a:rPr lang="en-US" sz="2800" b="1"/>
              <a:t> and a trait that is present in the family. </a:t>
            </a:r>
          </a:p>
          <a:p>
            <a:pPr>
              <a:lnSpc>
                <a:spcPct val="90000"/>
              </a:lnSpc>
            </a:pPr>
            <a:endParaRPr lang="en-US" sz="2800" b="1"/>
          </a:p>
        </p:txBody>
      </p:sp>
      <p:pic>
        <p:nvPicPr>
          <p:cNvPr id="21509" name="Picture 5" descr="0908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F5E2"/>
              </a:clrFrom>
              <a:clrTo>
                <a:srgbClr val="E6F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572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629400" y="16002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458200" cy="820738"/>
          </a:xfrm>
        </p:spPr>
        <p:txBody>
          <a:bodyPr/>
          <a:lstStyle/>
          <a:p>
            <a:r>
              <a:rPr lang="en-US" b="1"/>
              <a:t>Pedigrees Track Human Traits</a:t>
            </a:r>
          </a:p>
        </p:txBody>
      </p:sp>
      <p:sp>
        <p:nvSpPr>
          <p:cNvPr id="134147" name="Rectangle 3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457200" y="1981200"/>
            <a:ext cx="4032250" cy="3886200"/>
          </a:xfrm>
        </p:spPr>
      </p:sp>
      <p:sp>
        <p:nvSpPr>
          <p:cNvPr id="134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524000"/>
            <a:ext cx="4800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Those individuals who are heterozygous, carry the recessive allele, but are not deaf and are called </a:t>
            </a:r>
            <a:r>
              <a:rPr lang="en-US" b="1">
                <a:solidFill>
                  <a:srgbClr val="FF0000"/>
                </a:solidFill>
              </a:rPr>
              <a:t>carriers</a:t>
            </a:r>
            <a:r>
              <a:rPr lang="en-US" b="1"/>
              <a:t>.</a:t>
            </a:r>
          </a:p>
          <a:p>
            <a:pPr>
              <a:lnSpc>
                <a:spcPct val="90000"/>
              </a:lnSpc>
            </a:pPr>
            <a:endParaRPr lang="en-US" b="1"/>
          </a:p>
        </p:txBody>
      </p:sp>
      <p:pic>
        <p:nvPicPr>
          <p:cNvPr id="134149" name="Picture 5" descr="0908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F5E2"/>
              </a:clrFrom>
              <a:clrTo>
                <a:srgbClr val="E6F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572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6705600" y="37338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458200" cy="820738"/>
          </a:xfrm>
        </p:spPr>
        <p:txBody>
          <a:bodyPr/>
          <a:lstStyle/>
          <a:p>
            <a:r>
              <a:rPr lang="en-US" b="1"/>
              <a:t>Pedigrees Track Human Traits</a:t>
            </a:r>
          </a:p>
        </p:txBody>
      </p:sp>
      <p:sp>
        <p:nvSpPr>
          <p:cNvPr id="135171" name="Rectangle 3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457200" y="1981200"/>
            <a:ext cx="4032250" cy="3886200"/>
          </a:xfrm>
        </p:spPr>
      </p:sp>
      <p:sp>
        <p:nvSpPr>
          <p:cNvPr id="135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219200"/>
            <a:ext cx="48006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/>
          </a:p>
          <a:p>
            <a:pPr>
              <a:lnSpc>
                <a:spcPct val="90000"/>
              </a:lnSpc>
            </a:pPr>
            <a:r>
              <a:rPr lang="en-US" sz="2800" b="1"/>
              <a:t>Carriers are determined by their </a:t>
            </a:r>
            <a:r>
              <a:rPr lang="en-US" sz="2800" b="1">
                <a:solidFill>
                  <a:srgbClr val="FF0000"/>
                </a:solidFill>
              </a:rPr>
              <a:t>offspring</a:t>
            </a:r>
            <a:r>
              <a:rPr lang="en-US" sz="2800" b="1"/>
              <a:t>. In this case, Jonathan and Abigail must have been carriers, because neither was deaf, but they produced a child, Jonathan, who was.</a:t>
            </a:r>
          </a:p>
          <a:p>
            <a:pPr>
              <a:lnSpc>
                <a:spcPct val="90000"/>
              </a:lnSpc>
            </a:pPr>
            <a:endParaRPr lang="en-US" sz="2800" b="1"/>
          </a:p>
        </p:txBody>
      </p:sp>
      <p:pic>
        <p:nvPicPr>
          <p:cNvPr id="135173" name="Picture 5" descr="0908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F5E2"/>
              </a:clrFrom>
              <a:clrTo>
                <a:srgbClr val="E6F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572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6096000" y="20574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/>
              <a:t>Pedigree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30313"/>
            <a:ext cx="8226425" cy="4865687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Carrier</a:t>
            </a:r>
            <a:r>
              <a:rPr lang="en-US"/>
              <a:t> – an individual who is heterozygous, has dominant trait, but can pass on the recessive allele to offspring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457200" y="0"/>
            <a:ext cx="6142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>
                <a:latin typeface="Times New Roman" pitchFamily="18" charset="0"/>
              </a:rPr>
              <a:t>http://www.biology.arizona.edu/human_Bio/activities/blackett2/act_pedigree2.html</a:t>
            </a:r>
          </a:p>
        </p:txBody>
      </p:sp>
      <p:grpSp>
        <p:nvGrpSpPr>
          <p:cNvPr id="132102" name="Group 6"/>
          <p:cNvGrpSpPr>
            <a:grpSpLocks/>
          </p:cNvGrpSpPr>
          <p:nvPr/>
        </p:nvGrpSpPr>
        <p:grpSpPr bwMode="auto">
          <a:xfrm>
            <a:off x="3438525" y="4422775"/>
            <a:ext cx="533400" cy="533400"/>
            <a:chOff x="3120" y="1776"/>
            <a:chExt cx="336" cy="336"/>
          </a:xfrm>
        </p:grpSpPr>
        <p:sp>
          <p:nvSpPr>
            <p:cNvPr id="132103" name="Rectangle 7"/>
            <p:cNvSpPr>
              <a:spLocks noChangeArrowheads="1"/>
            </p:cNvSpPr>
            <p:nvPr/>
          </p:nvSpPr>
          <p:spPr bwMode="auto">
            <a:xfrm>
              <a:off x="3120" y="1776"/>
              <a:ext cx="336" cy="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04" name="Rectangle 8"/>
            <p:cNvSpPr>
              <a:spLocks noChangeArrowheads="1"/>
            </p:cNvSpPr>
            <p:nvPr/>
          </p:nvSpPr>
          <p:spPr bwMode="auto">
            <a:xfrm>
              <a:off x="3292" y="1776"/>
              <a:ext cx="164" cy="3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444500" y="4375150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6264275" y="4362450"/>
            <a:ext cx="533400" cy="5334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7" name="Oval 11"/>
          <p:cNvSpPr>
            <a:spLocks noChangeArrowheads="1"/>
          </p:cNvSpPr>
          <p:nvPr/>
        </p:nvSpPr>
        <p:spPr bwMode="auto">
          <a:xfrm>
            <a:off x="6240463" y="5273675"/>
            <a:ext cx="650875" cy="650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8" name="Oval 12"/>
          <p:cNvSpPr>
            <a:spLocks noChangeArrowheads="1"/>
          </p:cNvSpPr>
          <p:nvPr/>
        </p:nvSpPr>
        <p:spPr bwMode="auto">
          <a:xfrm>
            <a:off x="409575" y="5113338"/>
            <a:ext cx="650875" cy="6508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109" name="Group 13"/>
          <p:cNvGrpSpPr>
            <a:grpSpLocks/>
          </p:cNvGrpSpPr>
          <p:nvPr/>
        </p:nvGrpSpPr>
        <p:grpSpPr bwMode="auto">
          <a:xfrm>
            <a:off x="3382963" y="5189538"/>
            <a:ext cx="650875" cy="663575"/>
            <a:chOff x="2978" y="2189"/>
            <a:chExt cx="410" cy="418"/>
          </a:xfrm>
        </p:grpSpPr>
        <p:sp>
          <p:nvSpPr>
            <p:cNvPr id="132110" name="Oval 14"/>
            <p:cNvSpPr>
              <a:spLocks noChangeArrowheads="1"/>
            </p:cNvSpPr>
            <p:nvPr/>
          </p:nvSpPr>
          <p:spPr bwMode="auto">
            <a:xfrm>
              <a:off x="2978" y="2197"/>
              <a:ext cx="410" cy="41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1" name="Freeform 15"/>
            <p:cNvSpPr>
              <a:spLocks/>
            </p:cNvSpPr>
            <p:nvPr/>
          </p:nvSpPr>
          <p:spPr bwMode="auto">
            <a:xfrm>
              <a:off x="2984" y="2189"/>
              <a:ext cx="225" cy="407"/>
            </a:xfrm>
            <a:custGeom>
              <a:avLst/>
              <a:gdLst>
                <a:gd name="T0" fmla="*/ 218 w 244"/>
                <a:gd name="T1" fmla="*/ 47 h 475"/>
                <a:gd name="T2" fmla="*/ 52 w 244"/>
                <a:gd name="T3" fmla="*/ 105 h 475"/>
                <a:gd name="T4" fmla="*/ 3 w 244"/>
                <a:gd name="T5" fmla="*/ 271 h 475"/>
                <a:gd name="T6" fmla="*/ 71 w 244"/>
                <a:gd name="T7" fmla="*/ 437 h 475"/>
                <a:gd name="T8" fmla="*/ 218 w 244"/>
                <a:gd name="T9" fmla="*/ 467 h 475"/>
                <a:gd name="T10" fmla="*/ 208 w 244"/>
                <a:gd name="T11" fmla="*/ 389 h 475"/>
                <a:gd name="T12" fmla="*/ 218 w 244"/>
                <a:gd name="T13" fmla="*/ 4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475">
                  <a:moveTo>
                    <a:pt x="218" y="47"/>
                  </a:moveTo>
                  <a:cubicBezTo>
                    <a:pt x="192" y="0"/>
                    <a:pt x="88" y="68"/>
                    <a:pt x="52" y="105"/>
                  </a:cubicBezTo>
                  <a:cubicBezTo>
                    <a:pt x="16" y="142"/>
                    <a:pt x="0" y="216"/>
                    <a:pt x="3" y="271"/>
                  </a:cubicBezTo>
                  <a:cubicBezTo>
                    <a:pt x="6" y="326"/>
                    <a:pt x="35" y="404"/>
                    <a:pt x="71" y="437"/>
                  </a:cubicBezTo>
                  <a:cubicBezTo>
                    <a:pt x="107" y="470"/>
                    <a:pt x="195" y="475"/>
                    <a:pt x="218" y="467"/>
                  </a:cubicBezTo>
                  <a:cubicBezTo>
                    <a:pt x="241" y="459"/>
                    <a:pt x="210" y="461"/>
                    <a:pt x="208" y="389"/>
                  </a:cubicBezTo>
                  <a:cubicBezTo>
                    <a:pt x="206" y="317"/>
                    <a:pt x="244" y="94"/>
                    <a:pt x="218" y="47"/>
                  </a:cubicBezTo>
                  <a:close/>
                </a:path>
              </a:pathLst>
            </a:custGeom>
            <a:solidFill>
              <a:schemeClr val="bg1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12" name="Line 16"/>
            <p:cNvSpPr>
              <a:spLocks noChangeShapeType="1"/>
            </p:cNvSpPr>
            <p:nvPr/>
          </p:nvSpPr>
          <p:spPr bwMode="auto">
            <a:xfrm flipV="1">
              <a:off x="3183" y="2206"/>
              <a:ext cx="0" cy="3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1190625" y="4414838"/>
            <a:ext cx="181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Normal Male</a:t>
            </a: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1217613" y="5203825"/>
            <a:ext cx="208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Normal Female</a:t>
            </a: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4138613" y="4435475"/>
            <a:ext cx="174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Carrier Male</a:t>
            </a:r>
          </a:p>
        </p:txBody>
      </p:sp>
      <p:sp>
        <p:nvSpPr>
          <p:cNvPr id="132116" name="Text Box 20"/>
          <p:cNvSpPr txBox="1">
            <a:spLocks noChangeArrowheads="1"/>
          </p:cNvSpPr>
          <p:nvPr/>
        </p:nvSpPr>
        <p:spPr bwMode="auto">
          <a:xfrm>
            <a:off x="4127500" y="5318125"/>
            <a:ext cx="201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Carrier Female</a:t>
            </a:r>
          </a:p>
        </p:txBody>
      </p:sp>
      <p:sp>
        <p:nvSpPr>
          <p:cNvPr id="132117" name="Text Box 21"/>
          <p:cNvSpPr txBox="1">
            <a:spLocks noChangeArrowheads="1"/>
          </p:cNvSpPr>
          <p:nvPr/>
        </p:nvSpPr>
        <p:spPr bwMode="auto">
          <a:xfrm>
            <a:off x="6913563" y="4414838"/>
            <a:ext cx="195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Affected Male</a:t>
            </a:r>
          </a:p>
        </p:txBody>
      </p:sp>
      <p:sp>
        <p:nvSpPr>
          <p:cNvPr id="132118" name="Text Box 22"/>
          <p:cNvSpPr txBox="1">
            <a:spLocks noChangeArrowheads="1"/>
          </p:cNvSpPr>
          <p:nvPr/>
        </p:nvSpPr>
        <p:spPr bwMode="auto">
          <a:xfrm>
            <a:off x="6923088" y="4241800"/>
            <a:ext cx="2220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Affected Female</a:t>
            </a:r>
          </a:p>
        </p:txBody>
      </p:sp>
      <p:sp>
        <p:nvSpPr>
          <p:cNvPr id="132119" name="Rectangle 23"/>
          <p:cNvSpPr>
            <a:spLocks noChangeArrowheads="1"/>
          </p:cNvSpPr>
          <p:nvPr/>
        </p:nvSpPr>
        <p:spPr bwMode="auto">
          <a:xfrm>
            <a:off x="838200" y="129540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32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5" grpId="0" animBg="1"/>
      <p:bldP spid="132106" grpId="0" animBg="1"/>
      <p:bldP spid="132107" grpId="0" animBg="1"/>
      <p:bldP spid="132108" grpId="0" animBg="1"/>
      <p:bldP spid="132113" grpId="0"/>
      <p:bldP spid="132114" grpId="0"/>
      <p:bldP spid="132115" grpId="0"/>
      <p:bldP spid="132116" grpId="0"/>
      <p:bldP spid="132117" grpId="0"/>
      <p:bldP spid="132118" grpId="0"/>
      <p:bldP spid="1321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5988"/>
          </a:xfrm>
        </p:spPr>
        <p:txBody>
          <a:bodyPr/>
          <a:lstStyle/>
          <a:p>
            <a:r>
              <a:rPr lang="en-US" b="1"/>
              <a:t>Blending hypothesis</a:t>
            </a:r>
          </a:p>
        </p:txBody>
      </p:sp>
      <p:grpSp>
        <p:nvGrpSpPr>
          <p:cNvPr id="25604" name="Group 1028"/>
          <p:cNvGrpSpPr>
            <a:grpSpLocks/>
          </p:cNvGrpSpPr>
          <p:nvPr/>
        </p:nvGrpSpPr>
        <p:grpSpPr bwMode="auto">
          <a:xfrm>
            <a:off x="685800" y="1447800"/>
            <a:ext cx="4191000" cy="1014413"/>
            <a:chOff x="912" y="1872"/>
            <a:chExt cx="2640" cy="639"/>
          </a:xfrm>
        </p:grpSpPr>
        <p:sp>
          <p:nvSpPr>
            <p:cNvPr id="25605" name="WordArt 1029"/>
            <p:cNvSpPr>
              <a:spLocks noChangeArrowheads="1" noChangeShapeType="1" noTextEdit="1"/>
            </p:cNvSpPr>
            <p:nvPr/>
          </p:nvSpPr>
          <p:spPr bwMode="auto">
            <a:xfrm>
              <a:off x="912" y="1872"/>
              <a:ext cx="648" cy="63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Arial Black"/>
                </a:rPr>
                <a:t>TALL</a:t>
              </a:r>
            </a:p>
          </p:txBody>
        </p:sp>
        <p:sp>
          <p:nvSpPr>
            <p:cNvPr id="25606" name="WordArt 1030"/>
            <p:cNvSpPr>
              <a:spLocks noChangeArrowheads="1" noChangeShapeType="1" noTextEdit="1"/>
            </p:cNvSpPr>
            <p:nvPr/>
          </p:nvSpPr>
          <p:spPr bwMode="auto">
            <a:xfrm>
              <a:off x="2112" y="2256"/>
              <a:ext cx="1008" cy="25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latin typeface="Arial Black"/>
                </a:rPr>
                <a:t>SHORT</a:t>
              </a:r>
            </a:p>
          </p:txBody>
        </p:sp>
        <p:sp>
          <p:nvSpPr>
            <p:cNvPr id="25607" name="WordArt 1031"/>
            <p:cNvSpPr>
              <a:spLocks noChangeArrowheads="1" noChangeShapeType="1" noTextEdit="1"/>
            </p:cNvSpPr>
            <p:nvPr/>
          </p:nvSpPr>
          <p:spPr bwMode="auto">
            <a:xfrm>
              <a:off x="1680" y="2208"/>
              <a:ext cx="384" cy="30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X</a:t>
              </a:r>
            </a:p>
          </p:txBody>
        </p:sp>
        <p:sp>
          <p:nvSpPr>
            <p:cNvPr id="25608" name="WordArt 1032"/>
            <p:cNvSpPr>
              <a:spLocks noChangeArrowheads="1" noChangeShapeType="1" noTextEdit="1"/>
            </p:cNvSpPr>
            <p:nvPr/>
          </p:nvSpPr>
          <p:spPr bwMode="auto">
            <a:xfrm>
              <a:off x="3264" y="2256"/>
              <a:ext cx="288" cy="19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 Black"/>
                </a:rPr>
                <a:t>=</a:t>
              </a:r>
            </a:p>
          </p:txBody>
        </p:sp>
      </p:grpSp>
      <p:sp>
        <p:nvSpPr>
          <p:cNvPr id="25609" name="WordArt 1033"/>
          <p:cNvSpPr>
            <a:spLocks noChangeArrowheads="1" noChangeShapeType="1" noTextEdit="1"/>
          </p:cNvSpPr>
          <p:nvPr/>
        </p:nvSpPr>
        <p:spPr bwMode="auto">
          <a:xfrm>
            <a:off x="5181600" y="1752600"/>
            <a:ext cx="1676400" cy="709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MEDIUM</a:t>
            </a:r>
          </a:p>
        </p:txBody>
      </p:sp>
      <p:pic>
        <p:nvPicPr>
          <p:cNvPr id="25622" name="Picture 1046" descr="0912A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F5E2"/>
              </a:clrFrom>
              <a:clrTo>
                <a:srgbClr val="E6F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7071" r="59332" b="77777"/>
          <a:stretch>
            <a:fillRect/>
          </a:stretch>
        </p:blipFill>
        <p:spPr bwMode="auto">
          <a:xfrm>
            <a:off x="533400" y="2667000"/>
            <a:ext cx="3886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Picture 1047" descr="0912A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F5E2"/>
              </a:clrFrom>
              <a:clrTo>
                <a:srgbClr val="E6F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35353" r="66000" b="50505"/>
          <a:stretch>
            <a:fillRect/>
          </a:stretch>
        </p:blipFill>
        <p:spPr bwMode="auto">
          <a:xfrm>
            <a:off x="5105400" y="2819400"/>
            <a:ext cx="2209800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Picture 1048" descr="0912A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F5E2"/>
              </a:clrFrom>
              <a:clrTo>
                <a:srgbClr val="E6F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35353" r="66000" b="50505"/>
          <a:stretch>
            <a:fillRect/>
          </a:stretch>
        </p:blipFill>
        <p:spPr bwMode="auto">
          <a:xfrm>
            <a:off x="-533400" y="4648200"/>
            <a:ext cx="2209800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Picture 1049" descr="0912A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F5E2"/>
              </a:clrFrom>
              <a:clrTo>
                <a:srgbClr val="E6F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35353" r="66000" b="50505"/>
          <a:stretch>
            <a:fillRect/>
          </a:stretch>
        </p:blipFill>
        <p:spPr bwMode="auto">
          <a:xfrm>
            <a:off x="2667000" y="4648200"/>
            <a:ext cx="2209800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6" name="Picture 1050" descr="0912A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F5E2"/>
              </a:clrFrom>
              <a:clrTo>
                <a:srgbClr val="E6F5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35353" r="66000" b="50505"/>
          <a:stretch>
            <a:fillRect/>
          </a:stretch>
        </p:blipFill>
        <p:spPr bwMode="auto">
          <a:xfrm>
            <a:off x="5410200" y="4724400"/>
            <a:ext cx="2209800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27" name="Text Box 1051"/>
          <p:cNvSpPr txBox="1">
            <a:spLocks noChangeArrowheads="1"/>
          </p:cNvSpPr>
          <p:nvPr/>
        </p:nvSpPr>
        <p:spPr bwMode="auto">
          <a:xfrm>
            <a:off x="2438400" y="5334000"/>
            <a:ext cx="54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/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  <p:bldP spid="256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8850"/>
          </a:xfrm>
        </p:spPr>
        <p:txBody>
          <a:bodyPr/>
          <a:lstStyle/>
          <a:p>
            <a:r>
              <a:rPr lang="en-US"/>
              <a:t>Pedigree</a:t>
            </a:r>
          </a:p>
        </p:txBody>
      </p:sp>
      <p:grpSp>
        <p:nvGrpSpPr>
          <p:cNvPr id="133123" name="Group 3"/>
          <p:cNvGrpSpPr>
            <a:grpSpLocks/>
          </p:cNvGrpSpPr>
          <p:nvPr/>
        </p:nvGrpSpPr>
        <p:grpSpPr bwMode="auto">
          <a:xfrm>
            <a:off x="2760663" y="1457325"/>
            <a:ext cx="650875" cy="663575"/>
            <a:chOff x="2978" y="2189"/>
            <a:chExt cx="410" cy="418"/>
          </a:xfrm>
        </p:grpSpPr>
        <p:sp>
          <p:nvSpPr>
            <p:cNvPr id="133124" name="Oval 4"/>
            <p:cNvSpPr>
              <a:spLocks noChangeArrowheads="1"/>
            </p:cNvSpPr>
            <p:nvPr/>
          </p:nvSpPr>
          <p:spPr bwMode="auto">
            <a:xfrm>
              <a:off x="2978" y="2197"/>
              <a:ext cx="410" cy="41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25" name="Freeform 5"/>
            <p:cNvSpPr>
              <a:spLocks/>
            </p:cNvSpPr>
            <p:nvPr/>
          </p:nvSpPr>
          <p:spPr bwMode="auto">
            <a:xfrm>
              <a:off x="2984" y="2189"/>
              <a:ext cx="225" cy="407"/>
            </a:xfrm>
            <a:custGeom>
              <a:avLst/>
              <a:gdLst>
                <a:gd name="T0" fmla="*/ 218 w 244"/>
                <a:gd name="T1" fmla="*/ 47 h 475"/>
                <a:gd name="T2" fmla="*/ 52 w 244"/>
                <a:gd name="T3" fmla="*/ 105 h 475"/>
                <a:gd name="T4" fmla="*/ 3 w 244"/>
                <a:gd name="T5" fmla="*/ 271 h 475"/>
                <a:gd name="T6" fmla="*/ 71 w 244"/>
                <a:gd name="T7" fmla="*/ 437 h 475"/>
                <a:gd name="T8" fmla="*/ 218 w 244"/>
                <a:gd name="T9" fmla="*/ 467 h 475"/>
                <a:gd name="T10" fmla="*/ 208 w 244"/>
                <a:gd name="T11" fmla="*/ 389 h 475"/>
                <a:gd name="T12" fmla="*/ 218 w 244"/>
                <a:gd name="T13" fmla="*/ 4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475">
                  <a:moveTo>
                    <a:pt x="218" y="47"/>
                  </a:moveTo>
                  <a:cubicBezTo>
                    <a:pt x="192" y="0"/>
                    <a:pt x="88" y="68"/>
                    <a:pt x="52" y="105"/>
                  </a:cubicBezTo>
                  <a:cubicBezTo>
                    <a:pt x="16" y="142"/>
                    <a:pt x="0" y="216"/>
                    <a:pt x="3" y="271"/>
                  </a:cubicBezTo>
                  <a:cubicBezTo>
                    <a:pt x="6" y="326"/>
                    <a:pt x="35" y="404"/>
                    <a:pt x="71" y="437"/>
                  </a:cubicBezTo>
                  <a:cubicBezTo>
                    <a:pt x="107" y="470"/>
                    <a:pt x="195" y="475"/>
                    <a:pt x="218" y="467"/>
                  </a:cubicBezTo>
                  <a:cubicBezTo>
                    <a:pt x="241" y="459"/>
                    <a:pt x="210" y="461"/>
                    <a:pt x="208" y="389"/>
                  </a:cubicBezTo>
                  <a:cubicBezTo>
                    <a:pt x="206" y="317"/>
                    <a:pt x="244" y="94"/>
                    <a:pt x="218" y="47"/>
                  </a:cubicBezTo>
                  <a:close/>
                </a:path>
              </a:pathLst>
            </a:custGeom>
            <a:solidFill>
              <a:schemeClr val="bg1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26" name="Line 6"/>
            <p:cNvSpPr>
              <a:spLocks noChangeShapeType="1"/>
            </p:cNvSpPr>
            <p:nvPr/>
          </p:nvSpPr>
          <p:spPr bwMode="auto">
            <a:xfrm flipV="1">
              <a:off x="3183" y="2206"/>
              <a:ext cx="0" cy="3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27" name="Group 7"/>
          <p:cNvGrpSpPr>
            <a:grpSpLocks/>
          </p:cNvGrpSpPr>
          <p:nvPr/>
        </p:nvGrpSpPr>
        <p:grpSpPr bwMode="auto">
          <a:xfrm>
            <a:off x="2749550" y="1447800"/>
            <a:ext cx="650875" cy="663575"/>
            <a:chOff x="2978" y="2189"/>
            <a:chExt cx="410" cy="418"/>
          </a:xfrm>
        </p:grpSpPr>
        <p:sp>
          <p:nvSpPr>
            <p:cNvPr id="133128" name="Oval 8"/>
            <p:cNvSpPr>
              <a:spLocks noChangeArrowheads="1"/>
            </p:cNvSpPr>
            <p:nvPr/>
          </p:nvSpPr>
          <p:spPr bwMode="auto">
            <a:xfrm>
              <a:off x="2978" y="2197"/>
              <a:ext cx="410" cy="41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29" name="Freeform 9"/>
            <p:cNvSpPr>
              <a:spLocks/>
            </p:cNvSpPr>
            <p:nvPr/>
          </p:nvSpPr>
          <p:spPr bwMode="auto">
            <a:xfrm>
              <a:off x="2984" y="2189"/>
              <a:ext cx="225" cy="407"/>
            </a:xfrm>
            <a:custGeom>
              <a:avLst/>
              <a:gdLst>
                <a:gd name="T0" fmla="*/ 218 w 244"/>
                <a:gd name="T1" fmla="*/ 47 h 475"/>
                <a:gd name="T2" fmla="*/ 52 w 244"/>
                <a:gd name="T3" fmla="*/ 105 h 475"/>
                <a:gd name="T4" fmla="*/ 3 w 244"/>
                <a:gd name="T5" fmla="*/ 271 h 475"/>
                <a:gd name="T6" fmla="*/ 71 w 244"/>
                <a:gd name="T7" fmla="*/ 437 h 475"/>
                <a:gd name="T8" fmla="*/ 218 w 244"/>
                <a:gd name="T9" fmla="*/ 467 h 475"/>
                <a:gd name="T10" fmla="*/ 208 w 244"/>
                <a:gd name="T11" fmla="*/ 389 h 475"/>
                <a:gd name="T12" fmla="*/ 218 w 244"/>
                <a:gd name="T13" fmla="*/ 47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475">
                  <a:moveTo>
                    <a:pt x="218" y="47"/>
                  </a:moveTo>
                  <a:cubicBezTo>
                    <a:pt x="192" y="0"/>
                    <a:pt x="88" y="68"/>
                    <a:pt x="52" y="105"/>
                  </a:cubicBezTo>
                  <a:cubicBezTo>
                    <a:pt x="16" y="142"/>
                    <a:pt x="0" y="216"/>
                    <a:pt x="3" y="271"/>
                  </a:cubicBezTo>
                  <a:cubicBezTo>
                    <a:pt x="6" y="326"/>
                    <a:pt x="35" y="404"/>
                    <a:pt x="71" y="437"/>
                  </a:cubicBezTo>
                  <a:cubicBezTo>
                    <a:pt x="107" y="470"/>
                    <a:pt x="195" y="475"/>
                    <a:pt x="218" y="467"/>
                  </a:cubicBezTo>
                  <a:cubicBezTo>
                    <a:pt x="241" y="459"/>
                    <a:pt x="210" y="461"/>
                    <a:pt x="208" y="389"/>
                  </a:cubicBezTo>
                  <a:cubicBezTo>
                    <a:pt x="206" y="317"/>
                    <a:pt x="244" y="94"/>
                    <a:pt x="218" y="47"/>
                  </a:cubicBezTo>
                  <a:close/>
                </a:path>
              </a:pathLst>
            </a:custGeom>
            <a:solidFill>
              <a:schemeClr val="bg1"/>
            </a:solidFill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30" name="Line 10"/>
            <p:cNvSpPr>
              <a:spLocks noChangeShapeType="1"/>
            </p:cNvSpPr>
            <p:nvPr/>
          </p:nvSpPr>
          <p:spPr bwMode="auto">
            <a:xfrm flipV="1">
              <a:off x="3183" y="2206"/>
              <a:ext cx="0" cy="3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31" name="Group 11"/>
          <p:cNvGrpSpPr>
            <a:grpSpLocks/>
          </p:cNvGrpSpPr>
          <p:nvPr/>
        </p:nvGrpSpPr>
        <p:grpSpPr bwMode="auto">
          <a:xfrm>
            <a:off x="1169988" y="1519238"/>
            <a:ext cx="533400" cy="533400"/>
            <a:chOff x="3120" y="1776"/>
            <a:chExt cx="336" cy="336"/>
          </a:xfrm>
        </p:grpSpPr>
        <p:sp>
          <p:nvSpPr>
            <p:cNvPr id="133132" name="Rectangle 12"/>
            <p:cNvSpPr>
              <a:spLocks noChangeArrowheads="1"/>
            </p:cNvSpPr>
            <p:nvPr/>
          </p:nvSpPr>
          <p:spPr bwMode="auto">
            <a:xfrm>
              <a:off x="3120" y="1776"/>
              <a:ext cx="336" cy="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3" name="Rectangle 13"/>
            <p:cNvSpPr>
              <a:spLocks noChangeArrowheads="1"/>
            </p:cNvSpPr>
            <p:nvPr/>
          </p:nvSpPr>
          <p:spPr bwMode="auto">
            <a:xfrm>
              <a:off x="3292" y="1776"/>
              <a:ext cx="164" cy="3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34" name="Line 14"/>
          <p:cNvSpPr>
            <a:spLocks noChangeShapeType="1"/>
          </p:cNvSpPr>
          <p:nvPr/>
        </p:nvSpPr>
        <p:spPr bwMode="auto">
          <a:xfrm>
            <a:off x="1700213" y="1795463"/>
            <a:ext cx="1054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5" name="Line 15"/>
          <p:cNvSpPr>
            <a:spLocks noChangeShapeType="1"/>
          </p:cNvSpPr>
          <p:nvPr/>
        </p:nvSpPr>
        <p:spPr bwMode="auto">
          <a:xfrm flipH="1">
            <a:off x="2238375" y="1784350"/>
            <a:ext cx="1588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36" name="Line 16"/>
          <p:cNvSpPr>
            <a:spLocks noChangeShapeType="1"/>
          </p:cNvSpPr>
          <p:nvPr/>
        </p:nvSpPr>
        <p:spPr bwMode="auto">
          <a:xfrm flipV="1">
            <a:off x="528638" y="2516188"/>
            <a:ext cx="346392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137" name="Group 17"/>
          <p:cNvGrpSpPr>
            <a:grpSpLocks/>
          </p:cNvGrpSpPr>
          <p:nvPr/>
        </p:nvGrpSpPr>
        <p:grpSpPr bwMode="auto">
          <a:xfrm>
            <a:off x="274638" y="2524125"/>
            <a:ext cx="533400" cy="746125"/>
            <a:chOff x="1711" y="1828"/>
            <a:chExt cx="336" cy="470"/>
          </a:xfrm>
        </p:grpSpPr>
        <p:sp>
          <p:nvSpPr>
            <p:cNvPr id="133138" name="Rectangle 18"/>
            <p:cNvSpPr>
              <a:spLocks noChangeArrowheads="1"/>
            </p:cNvSpPr>
            <p:nvPr/>
          </p:nvSpPr>
          <p:spPr bwMode="auto">
            <a:xfrm>
              <a:off x="1711" y="1962"/>
              <a:ext cx="336" cy="3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9" name="Line 19"/>
            <p:cNvSpPr>
              <a:spLocks noChangeShapeType="1"/>
            </p:cNvSpPr>
            <p:nvPr/>
          </p:nvSpPr>
          <p:spPr bwMode="auto">
            <a:xfrm flipH="1">
              <a:off x="1878" y="1828"/>
              <a:ext cx="1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40" name="Group 20"/>
          <p:cNvGrpSpPr>
            <a:grpSpLocks/>
          </p:cNvGrpSpPr>
          <p:nvPr/>
        </p:nvGrpSpPr>
        <p:grpSpPr bwMode="auto">
          <a:xfrm>
            <a:off x="1143000" y="2517775"/>
            <a:ext cx="650875" cy="803275"/>
            <a:chOff x="2265" y="1830"/>
            <a:chExt cx="410" cy="506"/>
          </a:xfrm>
        </p:grpSpPr>
        <p:sp>
          <p:nvSpPr>
            <p:cNvPr id="133141" name="Line 21"/>
            <p:cNvSpPr>
              <a:spLocks noChangeShapeType="1"/>
            </p:cNvSpPr>
            <p:nvPr/>
          </p:nvSpPr>
          <p:spPr bwMode="auto">
            <a:xfrm>
              <a:off x="2473" y="1830"/>
              <a:ext cx="0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42" name="Oval 22"/>
            <p:cNvSpPr>
              <a:spLocks noChangeArrowheads="1"/>
            </p:cNvSpPr>
            <p:nvPr/>
          </p:nvSpPr>
          <p:spPr bwMode="auto">
            <a:xfrm>
              <a:off x="2265" y="1926"/>
              <a:ext cx="410" cy="4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43" name="Group 23"/>
          <p:cNvGrpSpPr>
            <a:grpSpLocks/>
          </p:cNvGrpSpPr>
          <p:nvPr/>
        </p:nvGrpSpPr>
        <p:grpSpPr bwMode="auto">
          <a:xfrm>
            <a:off x="2300288" y="2540000"/>
            <a:ext cx="533400" cy="685800"/>
            <a:chOff x="1449" y="1600"/>
            <a:chExt cx="336" cy="432"/>
          </a:xfrm>
        </p:grpSpPr>
        <p:sp>
          <p:nvSpPr>
            <p:cNvPr id="133144" name="Line 24"/>
            <p:cNvSpPr>
              <a:spLocks noChangeShapeType="1"/>
            </p:cNvSpPr>
            <p:nvPr/>
          </p:nvSpPr>
          <p:spPr bwMode="auto">
            <a:xfrm>
              <a:off x="1626" y="1600"/>
              <a:ext cx="0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45" name="Rectangle 25"/>
            <p:cNvSpPr>
              <a:spLocks noChangeArrowheads="1"/>
            </p:cNvSpPr>
            <p:nvPr/>
          </p:nvSpPr>
          <p:spPr bwMode="auto">
            <a:xfrm>
              <a:off x="1449" y="1696"/>
              <a:ext cx="336" cy="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46" name="Group 26"/>
          <p:cNvGrpSpPr>
            <a:grpSpLocks/>
          </p:cNvGrpSpPr>
          <p:nvPr/>
        </p:nvGrpSpPr>
        <p:grpSpPr bwMode="auto">
          <a:xfrm>
            <a:off x="3643313" y="2540000"/>
            <a:ext cx="650875" cy="765175"/>
            <a:chOff x="3840" y="1844"/>
            <a:chExt cx="410" cy="482"/>
          </a:xfrm>
        </p:grpSpPr>
        <p:sp>
          <p:nvSpPr>
            <p:cNvPr id="133147" name="Line 27"/>
            <p:cNvSpPr>
              <a:spLocks noChangeShapeType="1"/>
            </p:cNvSpPr>
            <p:nvPr/>
          </p:nvSpPr>
          <p:spPr bwMode="auto">
            <a:xfrm>
              <a:off x="4052" y="1844"/>
              <a:ext cx="0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148" name="Group 28"/>
            <p:cNvGrpSpPr>
              <a:grpSpLocks/>
            </p:cNvGrpSpPr>
            <p:nvPr/>
          </p:nvGrpSpPr>
          <p:grpSpPr bwMode="auto">
            <a:xfrm>
              <a:off x="3840" y="1908"/>
              <a:ext cx="410" cy="418"/>
              <a:chOff x="2978" y="2189"/>
              <a:chExt cx="410" cy="418"/>
            </a:xfrm>
          </p:grpSpPr>
          <p:sp>
            <p:nvSpPr>
              <p:cNvPr id="133149" name="Oval 29"/>
              <p:cNvSpPr>
                <a:spLocks noChangeArrowheads="1"/>
              </p:cNvSpPr>
              <p:nvPr/>
            </p:nvSpPr>
            <p:spPr bwMode="auto">
              <a:xfrm>
                <a:off x="2978" y="2197"/>
                <a:ext cx="410" cy="41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50" name="Freeform 30"/>
              <p:cNvSpPr>
                <a:spLocks/>
              </p:cNvSpPr>
              <p:nvPr/>
            </p:nvSpPr>
            <p:spPr bwMode="auto">
              <a:xfrm>
                <a:off x="2984" y="2189"/>
                <a:ext cx="225" cy="407"/>
              </a:xfrm>
              <a:custGeom>
                <a:avLst/>
                <a:gdLst>
                  <a:gd name="T0" fmla="*/ 218 w 244"/>
                  <a:gd name="T1" fmla="*/ 47 h 475"/>
                  <a:gd name="T2" fmla="*/ 52 w 244"/>
                  <a:gd name="T3" fmla="*/ 105 h 475"/>
                  <a:gd name="T4" fmla="*/ 3 w 244"/>
                  <a:gd name="T5" fmla="*/ 271 h 475"/>
                  <a:gd name="T6" fmla="*/ 71 w 244"/>
                  <a:gd name="T7" fmla="*/ 437 h 475"/>
                  <a:gd name="T8" fmla="*/ 218 w 244"/>
                  <a:gd name="T9" fmla="*/ 467 h 475"/>
                  <a:gd name="T10" fmla="*/ 208 w 244"/>
                  <a:gd name="T11" fmla="*/ 389 h 475"/>
                  <a:gd name="T12" fmla="*/ 218 w 244"/>
                  <a:gd name="T13" fmla="*/ 47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4" h="475">
                    <a:moveTo>
                      <a:pt x="218" y="47"/>
                    </a:moveTo>
                    <a:cubicBezTo>
                      <a:pt x="192" y="0"/>
                      <a:pt x="88" y="68"/>
                      <a:pt x="52" y="105"/>
                    </a:cubicBezTo>
                    <a:cubicBezTo>
                      <a:pt x="16" y="142"/>
                      <a:pt x="0" y="216"/>
                      <a:pt x="3" y="271"/>
                    </a:cubicBezTo>
                    <a:cubicBezTo>
                      <a:pt x="6" y="326"/>
                      <a:pt x="35" y="404"/>
                      <a:pt x="71" y="437"/>
                    </a:cubicBezTo>
                    <a:cubicBezTo>
                      <a:pt x="107" y="470"/>
                      <a:pt x="195" y="475"/>
                      <a:pt x="218" y="467"/>
                    </a:cubicBezTo>
                    <a:cubicBezTo>
                      <a:pt x="241" y="459"/>
                      <a:pt x="210" y="461"/>
                      <a:pt x="208" y="389"/>
                    </a:cubicBezTo>
                    <a:cubicBezTo>
                      <a:pt x="206" y="317"/>
                      <a:pt x="244" y="94"/>
                      <a:pt x="218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51" name="Line 31"/>
              <p:cNvSpPr>
                <a:spLocks noChangeShapeType="1"/>
              </p:cNvSpPr>
              <p:nvPr/>
            </p:nvSpPr>
            <p:spPr bwMode="auto">
              <a:xfrm flipV="1">
                <a:off x="3183" y="2206"/>
                <a:ext cx="0" cy="38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3152" name="Group 32"/>
          <p:cNvGrpSpPr>
            <a:grpSpLocks/>
          </p:cNvGrpSpPr>
          <p:nvPr/>
        </p:nvGrpSpPr>
        <p:grpSpPr bwMode="auto">
          <a:xfrm>
            <a:off x="5170488" y="1358900"/>
            <a:ext cx="3833812" cy="1982788"/>
            <a:chOff x="3230" y="856"/>
            <a:chExt cx="2415" cy="1249"/>
          </a:xfrm>
        </p:grpSpPr>
        <p:sp>
          <p:nvSpPr>
            <p:cNvPr id="133153" name="Rectangle 33"/>
            <p:cNvSpPr>
              <a:spLocks noChangeArrowheads="1"/>
            </p:cNvSpPr>
            <p:nvPr/>
          </p:nvSpPr>
          <p:spPr bwMode="auto">
            <a:xfrm>
              <a:off x="4950" y="872"/>
              <a:ext cx="336" cy="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4" name="Oval 34"/>
            <p:cNvSpPr>
              <a:spLocks noChangeArrowheads="1"/>
            </p:cNvSpPr>
            <p:nvPr/>
          </p:nvSpPr>
          <p:spPr bwMode="auto">
            <a:xfrm>
              <a:off x="3783" y="856"/>
              <a:ext cx="410" cy="4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55" name="Group 35"/>
            <p:cNvGrpSpPr>
              <a:grpSpLocks/>
            </p:cNvGrpSpPr>
            <p:nvPr/>
          </p:nvGrpSpPr>
          <p:grpSpPr bwMode="auto">
            <a:xfrm>
              <a:off x="3230" y="1606"/>
              <a:ext cx="336" cy="432"/>
              <a:chOff x="2994" y="1844"/>
              <a:chExt cx="336" cy="432"/>
            </a:xfrm>
          </p:grpSpPr>
          <p:sp>
            <p:nvSpPr>
              <p:cNvPr id="133156" name="Line 36"/>
              <p:cNvSpPr>
                <a:spLocks noChangeShapeType="1"/>
              </p:cNvSpPr>
              <p:nvPr/>
            </p:nvSpPr>
            <p:spPr bwMode="auto">
              <a:xfrm>
                <a:off x="3171" y="1844"/>
                <a:ext cx="0" cy="1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3157" name="Group 37"/>
              <p:cNvGrpSpPr>
                <a:grpSpLocks/>
              </p:cNvGrpSpPr>
              <p:nvPr/>
            </p:nvGrpSpPr>
            <p:grpSpPr bwMode="auto">
              <a:xfrm>
                <a:off x="2994" y="1940"/>
                <a:ext cx="336" cy="336"/>
                <a:chOff x="3120" y="1776"/>
                <a:chExt cx="336" cy="336"/>
              </a:xfrm>
            </p:grpSpPr>
            <p:sp>
              <p:nvSpPr>
                <p:cNvPr id="133158" name="Rectangle 38"/>
                <p:cNvSpPr>
                  <a:spLocks noChangeArrowheads="1"/>
                </p:cNvSpPr>
                <p:nvPr/>
              </p:nvSpPr>
              <p:spPr bwMode="auto">
                <a:xfrm>
                  <a:off x="3120" y="1776"/>
                  <a:ext cx="336" cy="33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159" name="Rectangle 39"/>
                <p:cNvSpPr>
                  <a:spLocks noChangeArrowheads="1"/>
                </p:cNvSpPr>
                <p:nvPr/>
              </p:nvSpPr>
              <p:spPr bwMode="auto">
                <a:xfrm>
                  <a:off x="3292" y="1776"/>
                  <a:ext cx="164" cy="3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160" name="Group 40"/>
            <p:cNvGrpSpPr>
              <a:grpSpLocks/>
            </p:cNvGrpSpPr>
            <p:nvPr/>
          </p:nvGrpSpPr>
          <p:grpSpPr bwMode="auto">
            <a:xfrm>
              <a:off x="3885" y="1599"/>
              <a:ext cx="410" cy="506"/>
              <a:chOff x="2265" y="1830"/>
              <a:chExt cx="410" cy="506"/>
            </a:xfrm>
          </p:grpSpPr>
          <p:sp>
            <p:nvSpPr>
              <p:cNvPr id="133161" name="Line 41"/>
              <p:cNvSpPr>
                <a:spLocks noChangeShapeType="1"/>
              </p:cNvSpPr>
              <p:nvPr/>
            </p:nvSpPr>
            <p:spPr bwMode="auto">
              <a:xfrm>
                <a:off x="2473" y="1830"/>
                <a:ext cx="0" cy="1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62" name="Oval 42"/>
              <p:cNvSpPr>
                <a:spLocks noChangeArrowheads="1"/>
              </p:cNvSpPr>
              <p:nvPr/>
            </p:nvSpPr>
            <p:spPr bwMode="auto">
              <a:xfrm>
                <a:off x="2265" y="1926"/>
                <a:ext cx="410" cy="41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163" name="Group 43"/>
            <p:cNvGrpSpPr>
              <a:grpSpLocks/>
            </p:cNvGrpSpPr>
            <p:nvPr/>
          </p:nvGrpSpPr>
          <p:grpSpPr bwMode="auto">
            <a:xfrm>
              <a:off x="4596" y="1587"/>
              <a:ext cx="410" cy="506"/>
              <a:chOff x="2265" y="1830"/>
              <a:chExt cx="410" cy="506"/>
            </a:xfrm>
          </p:grpSpPr>
          <p:sp>
            <p:nvSpPr>
              <p:cNvPr id="133164" name="Line 44"/>
              <p:cNvSpPr>
                <a:spLocks noChangeShapeType="1"/>
              </p:cNvSpPr>
              <p:nvPr/>
            </p:nvSpPr>
            <p:spPr bwMode="auto">
              <a:xfrm>
                <a:off x="2473" y="1830"/>
                <a:ext cx="0" cy="1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65" name="Oval 45"/>
              <p:cNvSpPr>
                <a:spLocks noChangeArrowheads="1"/>
              </p:cNvSpPr>
              <p:nvPr/>
            </p:nvSpPr>
            <p:spPr bwMode="auto">
              <a:xfrm>
                <a:off x="2265" y="1926"/>
                <a:ext cx="410" cy="41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3166" name="Group 46"/>
            <p:cNvGrpSpPr>
              <a:grpSpLocks/>
            </p:cNvGrpSpPr>
            <p:nvPr/>
          </p:nvGrpSpPr>
          <p:grpSpPr bwMode="auto">
            <a:xfrm>
              <a:off x="5309" y="1579"/>
              <a:ext cx="336" cy="462"/>
              <a:chOff x="5309" y="1579"/>
              <a:chExt cx="336" cy="462"/>
            </a:xfrm>
          </p:grpSpPr>
          <p:sp>
            <p:nvSpPr>
              <p:cNvPr id="133167" name="Rectangle 47"/>
              <p:cNvSpPr>
                <a:spLocks noChangeArrowheads="1"/>
              </p:cNvSpPr>
              <p:nvPr/>
            </p:nvSpPr>
            <p:spPr bwMode="auto">
              <a:xfrm>
                <a:off x="5309" y="1705"/>
                <a:ext cx="336" cy="33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68" name="Line 48"/>
              <p:cNvSpPr>
                <a:spLocks noChangeShapeType="1"/>
              </p:cNvSpPr>
              <p:nvPr/>
            </p:nvSpPr>
            <p:spPr bwMode="auto">
              <a:xfrm>
                <a:off x="5481" y="1579"/>
                <a:ext cx="0" cy="1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169" name="Line 49"/>
            <p:cNvSpPr>
              <a:spLocks noChangeShapeType="1"/>
            </p:cNvSpPr>
            <p:nvPr/>
          </p:nvSpPr>
          <p:spPr bwMode="auto">
            <a:xfrm flipV="1">
              <a:off x="3396" y="1598"/>
              <a:ext cx="2107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0" name="Line 50"/>
            <p:cNvSpPr>
              <a:spLocks noChangeShapeType="1"/>
            </p:cNvSpPr>
            <p:nvPr/>
          </p:nvSpPr>
          <p:spPr bwMode="auto">
            <a:xfrm flipV="1">
              <a:off x="4189" y="1049"/>
              <a:ext cx="773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1" name="Line 51"/>
            <p:cNvSpPr>
              <a:spLocks noChangeShapeType="1"/>
            </p:cNvSpPr>
            <p:nvPr/>
          </p:nvSpPr>
          <p:spPr bwMode="auto">
            <a:xfrm>
              <a:off x="4533" y="1044"/>
              <a:ext cx="0" cy="5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72" name="Line 52"/>
          <p:cNvSpPr>
            <a:spLocks noChangeShapeType="1"/>
          </p:cNvSpPr>
          <p:nvPr/>
        </p:nvSpPr>
        <p:spPr bwMode="auto">
          <a:xfrm>
            <a:off x="4281488" y="2959100"/>
            <a:ext cx="871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3" name="Line 53"/>
          <p:cNvSpPr>
            <a:spLocks noChangeShapeType="1"/>
          </p:cNvSpPr>
          <p:nvPr/>
        </p:nvSpPr>
        <p:spPr bwMode="auto">
          <a:xfrm flipH="1">
            <a:off x="4713288" y="2955925"/>
            <a:ext cx="1587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4" name="Line 54"/>
          <p:cNvSpPr>
            <a:spLocks noChangeShapeType="1"/>
          </p:cNvSpPr>
          <p:nvPr/>
        </p:nvSpPr>
        <p:spPr bwMode="auto">
          <a:xfrm flipV="1">
            <a:off x="3335338" y="3668713"/>
            <a:ext cx="2300287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175" name="Group 55"/>
          <p:cNvGrpSpPr>
            <a:grpSpLocks/>
          </p:cNvGrpSpPr>
          <p:nvPr/>
        </p:nvGrpSpPr>
        <p:grpSpPr bwMode="auto">
          <a:xfrm>
            <a:off x="3063875" y="3668713"/>
            <a:ext cx="533400" cy="685800"/>
            <a:chOff x="1449" y="1600"/>
            <a:chExt cx="336" cy="432"/>
          </a:xfrm>
        </p:grpSpPr>
        <p:sp>
          <p:nvSpPr>
            <p:cNvPr id="133176" name="Line 56"/>
            <p:cNvSpPr>
              <a:spLocks noChangeShapeType="1"/>
            </p:cNvSpPr>
            <p:nvPr/>
          </p:nvSpPr>
          <p:spPr bwMode="auto">
            <a:xfrm>
              <a:off x="1626" y="1600"/>
              <a:ext cx="0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77" name="Rectangle 57"/>
            <p:cNvSpPr>
              <a:spLocks noChangeArrowheads="1"/>
            </p:cNvSpPr>
            <p:nvPr/>
          </p:nvSpPr>
          <p:spPr bwMode="auto">
            <a:xfrm>
              <a:off x="1449" y="1696"/>
              <a:ext cx="336" cy="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78" name="Group 58"/>
          <p:cNvGrpSpPr>
            <a:grpSpLocks/>
          </p:cNvGrpSpPr>
          <p:nvPr/>
        </p:nvGrpSpPr>
        <p:grpSpPr bwMode="auto">
          <a:xfrm>
            <a:off x="4137025" y="3675063"/>
            <a:ext cx="533400" cy="746125"/>
            <a:chOff x="1711" y="1828"/>
            <a:chExt cx="336" cy="470"/>
          </a:xfrm>
        </p:grpSpPr>
        <p:sp>
          <p:nvSpPr>
            <p:cNvPr id="133179" name="Rectangle 59"/>
            <p:cNvSpPr>
              <a:spLocks noChangeArrowheads="1"/>
            </p:cNvSpPr>
            <p:nvPr/>
          </p:nvSpPr>
          <p:spPr bwMode="auto">
            <a:xfrm>
              <a:off x="1711" y="1962"/>
              <a:ext cx="336" cy="336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0" name="Line 60"/>
            <p:cNvSpPr>
              <a:spLocks noChangeShapeType="1"/>
            </p:cNvSpPr>
            <p:nvPr/>
          </p:nvSpPr>
          <p:spPr bwMode="auto">
            <a:xfrm flipH="1">
              <a:off x="1878" y="1828"/>
              <a:ext cx="1" cy="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81" name="Group 61"/>
          <p:cNvGrpSpPr>
            <a:grpSpLocks/>
          </p:cNvGrpSpPr>
          <p:nvPr/>
        </p:nvGrpSpPr>
        <p:grpSpPr bwMode="auto">
          <a:xfrm>
            <a:off x="5295900" y="3690938"/>
            <a:ext cx="650875" cy="803275"/>
            <a:chOff x="2265" y="1830"/>
            <a:chExt cx="410" cy="506"/>
          </a:xfrm>
        </p:grpSpPr>
        <p:sp>
          <p:nvSpPr>
            <p:cNvPr id="133182" name="Line 62"/>
            <p:cNvSpPr>
              <a:spLocks noChangeShapeType="1"/>
            </p:cNvSpPr>
            <p:nvPr/>
          </p:nvSpPr>
          <p:spPr bwMode="auto">
            <a:xfrm>
              <a:off x="2473" y="1830"/>
              <a:ext cx="0" cy="1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183" name="Oval 63"/>
            <p:cNvSpPr>
              <a:spLocks noChangeArrowheads="1"/>
            </p:cNvSpPr>
            <p:nvPr/>
          </p:nvSpPr>
          <p:spPr bwMode="auto">
            <a:xfrm>
              <a:off x="2265" y="1926"/>
              <a:ext cx="410" cy="4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84" name="WordArt 64"/>
          <p:cNvSpPr>
            <a:spLocks noChangeArrowheads="1" noChangeShapeType="1" noTextEdit="1"/>
          </p:cNvSpPr>
          <p:nvPr/>
        </p:nvSpPr>
        <p:spPr bwMode="auto">
          <a:xfrm>
            <a:off x="6229350" y="1482725"/>
            <a:ext cx="298450" cy="454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2"/>
                </a:solidFill>
                <a:latin typeface="Arial Black"/>
              </a:rPr>
              <a:t>?</a:t>
            </a:r>
          </a:p>
        </p:txBody>
      </p:sp>
      <p:sp>
        <p:nvSpPr>
          <p:cNvPr id="133185" name="WordArt 65"/>
          <p:cNvSpPr>
            <a:spLocks noChangeArrowheads="1" noChangeShapeType="1" noTextEdit="1"/>
          </p:cNvSpPr>
          <p:nvPr/>
        </p:nvSpPr>
        <p:spPr bwMode="auto">
          <a:xfrm>
            <a:off x="8024813" y="1439863"/>
            <a:ext cx="298450" cy="454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2"/>
                </a:solidFill>
                <a:latin typeface="Arial Black"/>
              </a:rPr>
              <a:t>?</a:t>
            </a:r>
          </a:p>
        </p:txBody>
      </p:sp>
      <p:sp>
        <p:nvSpPr>
          <p:cNvPr id="133186" name="WordArt 66"/>
          <p:cNvSpPr>
            <a:spLocks noChangeArrowheads="1" noChangeShapeType="1" noTextEdit="1"/>
          </p:cNvSpPr>
          <p:nvPr/>
        </p:nvSpPr>
        <p:spPr bwMode="auto">
          <a:xfrm>
            <a:off x="6400800" y="2806700"/>
            <a:ext cx="298450" cy="454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2"/>
                </a:solidFill>
                <a:latin typeface="Arial Black"/>
              </a:rPr>
              <a:t>?</a:t>
            </a:r>
          </a:p>
        </p:txBody>
      </p:sp>
      <p:sp>
        <p:nvSpPr>
          <p:cNvPr id="133187" name="WordArt 67"/>
          <p:cNvSpPr>
            <a:spLocks noChangeArrowheads="1" noChangeShapeType="1" noTextEdit="1"/>
          </p:cNvSpPr>
          <p:nvPr/>
        </p:nvSpPr>
        <p:spPr bwMode="auto">
          <a:xfrm>
            <a:off x="7519988" y="2763838"/>
            <a:ext cx="298450" cy="454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2"/>
                </a:solidFill>
                <a:latin typeface="Arial Black"/>
              </a:rPr>
              <a:t>?</a:t>
            </a:r>
          </a:p>
        </p:txBody>
      </p:sp>
      <p:sp>
        <p:nvSpPr>
          <p:cNvPr id="133188" name="WordArt 68"/>
          <p:cNvSpPr>
            <a:spLocks noChangeArrowheads="1" noChangeShapeType="1" noTextEdit="1"/>
          </p:cNvSpPr>
          <p:nvPr/>
        </p:nvSpPr>
        <p:spPr bwMode="auto">
          <a:xfrm>
            <a:off x="8628063" y="2763838"/>
            <a:ext cx="298450" cy="454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2"/>
                </a:solidFill>
                <a:latin typeface="Arial Black"/>
              </a:rPr>
              <a:t>?</a:t>
            </a:r>
          </a:p>
        </p:txBody>
      </p:sp>
      <p:sp>
        <p:nvSpPr>
          <p:cNvPr id="133189" name="WordArt 69"/>
          <p:cNvSpPr>
            <a:spLocks noChangeArrowheads="1" noChangeShapeType="1" noTextEdit="1"/>
          </p:cNvSpPr>
          <p:nvPr/>
        </p:nvSpPr>
        <p:spPr bwMode="auto">
          <a:xfrm>
            <a:off x="2432050" y="2719388"/>
            <a:ext cx="298450" cy="454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2"/>
                </a:solidFill>
                <a:latin typeface="Arial Black"/>
              </a:rPr>
              <a:t>?</a:t>
            </a:r>
          </a:p>
        </p:txBody>
      </p:sp>
      <p:sp>
        <p:nvSpPr>
          <p:cNvPr id="133190" name="WordArt 70"/>
          <p:cNvSpPr>
            <a:spLocks noChangeArrowheads="1" noChangeShapeType="1" noTextEdit="1"/>
          </p:cNvSpPr>
          <p:nvPr/>
        </p:nvSpPr>
        <p:spPr bwMode="auto">
          <a:xfrm>
            <a:off x="1301750" y="2752725"/>
            <a:ext cx="298450" cy="454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2"/>
                </a:solidFill>
                <a:latin typeface="Arial Black"/>
              </a:rPr>
              <a:t>?</a:t>
            </a:r>
          </a:p>
        </p:txBody>
      </p:sp>
      <p:sp>
        <p:nvSpPr>
          <p:cNvPr id="133191" name="WordArt 71"/>
          <p:cNvSpPr>
            <a:spLocks noChangeArrowheads="1" noChangeShapeType="1" noTextEdit="1"/>
          </p:cNvSpPr>
          <p:nvPr/>
        </p:nvSpPr>
        <p:spPr bwMode="auto">
          <a:xfrm>
            <a:off x="3184525" y="3827463"/>
            <a:ext cx="298450" cy="454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2"/>
                </a:solidFill>
                <a:latin typeface="Arial Black"/>
              </a:rPr>
              <a:t>?</a:t>
            </a:r>
          </a:p>
        </p:txBody>
      </p:sp>
      <p:sp>
        <p:nvSpPr>
          <p:cNvPr id="133192" name="WordArt 72"/>
          <p:cNvSpPr>
            <a:spLocks noChangeArrowheads="1" noChangeShapeType="1" noTextEdit="1"/>
          </p:cNvSpPr>
          <p:nvPr/>
        </p:nvSpPr>
        <p:spPr bwMode="auto">
          <a:xfrm>
            <a:off x="5486400" y="3924300"/>
            <a:ext cx="298450" cy="454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accent2"/>
                </a:solidFill>
                <a:latin typeface="Arial Black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3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3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3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3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3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3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3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13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4" grpId="0" animBg="1"/>
      <p:bldP spid="133135" grpId="0" animBg="1"/>
      <p:bldP spid="133136" grpId="0" animBg="1"/>
      <p:bldP spid="133172" grpId="0" animBg="1"/>
      <p:bldP spid="133173" grpId="0" animBg="1"/>
      <p:bldP spid="133174" grpId="0" animBg="1"/>
      <p:bldP spid="133184" grpId="0" animBg="1"/>
      <p:bldP spid="133185" grpId="0" animBg="1"/>
      <p:bldP spid="133186" grpId="0" animBg="1"/>
      <p:bldP spid="133187" grpId="0" animBg="1"/>
      <p:bldP spid="133188" grpId="0" animBg="1"/>
      <p:bldP spid="133189" grpId="0" animBg="1"/>
      <p:bldP spid="133190" grpId="0" animBg="1"/>
      <p:bldP spid="133191" grpId="0" animBg="1"/>
      <p:bldP spid="13319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8" name="Rectangle 10"/>
          <p:cNvSpPr>
            <a:spLocks noChangeArrowheads="1"/>
          </p:cNvSpPr>
          <p:nvPr/>
        </p:nvSpPr>
        <p:spPr bwMode="auto">
          <a:xfrm>
            <a:off x="3200400" y="12954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5" name="Rectangle 7"/>
          <p:cNvSpPr>
            <a:spLocks noChangeArrowheads="1"/>
          </p:cNvSpPr>
          <p:nvPr/>
        </p:nvSpPr>
        <p:spPr bwMode="auto">
          <a:xfrm>
            <a:off x="2438400" y="12954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2438400" y="20574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2800"/>
              <a:t>Pedigree A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229600" cy="220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1Can the trait shown in pedigree A be autosomal dominant? </a:t>
            </a:r>
            <a:r>
              <a:rPr lang="en-US" sz="2400">
                <a:solidFill>
                  <a:srgbClr val="FF0000"/>
                </a:solidFill>
              </a:rPr>
              <a:t>No</a:t>
            </a:r>
          </a:p>
          <a:p>
            <a:pPr>
              <a:lnSpc>
                <a:spcPct val="80000"/>
              </a:lnSpc>
            </a:pPr>
            <a:r>
              <a:rPr lang="en-US" sz="2400"/>
              <a:t>If you answered "no" to question 1 above, explain why by referring to specific individuals.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0000"/>
                </a:solidFill>
              </a:rPr>
              <a:t>Dominant traits cannot “skip generations”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rgbClr val="FF0000"/>
                </a:solidFill>
              </a:rPr>
              <a:t>3 and 4 do not have the trait, but 9 does</a:t>
            </a:r>
          </a:p>
        </p:txBody>
      </p:sp>
      <p:pic>
        <p:nvPicPr>
          <p:cNvPr id="165892" name="Picture 4" descr="pedigr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4008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2286000" y="39624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9" name="Rectangle 11"/>
          <p:cNvSpPr>
            <a:spLocks noChangeArrowheads="1"/>
          </p:cNvSpPr>
          <p:nvPr/>
        </p:nvSpPr>
        <p:spPr bwMode="auto">
          <a:xfrm>
            <a:off x="838200" y="495300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900" name="Rectangle 12"/>
          <p:cNvSpPr>
            <a:spLocks noChangeArrowheads="1"/>
          </p:cNvSpPr>
          <p:nvPr/>
        </p:nvSpPr>
        <p:spPr bwMode="auto">
          <a:xfrm>
            <a:off x="838200" y="533400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5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8" grpId="0" animBg="1"/>
      <p:bldP spid="165895" grpId="0" animBg="1"/>
      <p:bldP spid="165894" grpId="0" animBg="1"/>
      <p:bldP spid="165893" grpId="0" animBg="1"/>
      <p:bldP spid="165899" grpId="0" animBg="1"/>
      <p:bldP spid="16590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2800"/>
              <a:t>Pedigree A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229600" cy="2209800"/>
          </a:xfrm>
        </p:spPr>
        <p:txBody>
          <a:bodyPr/>
          <a:lstStyle/>
          <a:p>
            <a:r>
              <a:rPr lang="en-US" sz="2800"/>
              <a:t>2. Can he trait shown in pedigree A be autosomal recessive? </a:t>
            </a:r>
            <a:r>
              <a:rPr lang="en-US" sz="2800">
                <a:solidFill>
                  <a:srgbClr val="FF0000"/>
                </a:solidFill>
              </a:rPr>
              <a:t>Yes</a:t>
            </a:r>
          </a:p>
          <a:p>
            <a:r>
              <a:rPr lang="en-US" sz="2800"/>
              <a:t>If you answered "no" to question 2 above, explain why by referring to specific individuals.</a:t>
            </a:r>
          </a:p>
          <a:p>
            <a:endParaRPr lang="en-US" sz="2800"/>
          </a:p>
        </p:txBody>
      </p:sp>
      <p:pic>
        <p:nvPicPr>
          <p:cNvPr id="163844" name="Picture 4" descr="pedigr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4008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4419600" y="41148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sz="2800"/>
              <a:t>Pedigree A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229600" cy="2209800"/>
          </a:xfrm>
        </p:spPr>
        <p:txBody>
          <a:bodyPr/>
          <a:lstStyle/>
          <a:p>
            <a:r>
              <a:rPr lang="en-US" sz="2800"/>
              <a:t>3. Can he trait shown in pedigree A be X linked recessive? Probably not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z="2800"/>
              <a:t>If you answered "no" to question 3 above, explain why by referring to specific individuals.</a:t>
            </a:r>
          </a:p>
          <a:p>
            <a:endParaRPr lang="en-US" sz="2800"/>
          </a:p>
        </p:txBody>
      </p:sp>
      <p:pic>
        <p:nvPicPr>
          <p:cNvPr id="164868" name="Picture 4" descr="pedigr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4008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2667000" y="41148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3200"/>
              <a:t>Pedigree B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229600" cy="2209800"/>
          </a:xfrm>
        </p:spPr>
        <p:txBody>
          <a:bodyPr/>
          <a:lstStyle/>
          <a:p>
            <a:r>
              <a:rPr lang="en-US" sz="2800"/>
              <a:t>4. Can the trait shown in pedigree B be autosomal dominant? Yes</a:t>
            </a:r>
          </a:p>
          <a:p>
            <a:r>
              <a:rPr lang="en-US" sz="2800"/>
              <a:t>If you answered "no" to question 4 above, explain why by referring to specific individuals.</a:t>
            </a:r>
          </a:p>
        </p:txBody>
      </p:sp>
      <p:pic>
        <p:nvPicPr>
          <p:cNvPr id="166916" name="Picture 4" descr="pedigr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4572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4343400" y="41148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3200"/>
              <a:t>Pedigree B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229600" cy="2209800"/>
          </a:xfrm>
        </p:spPr>
        <p:txBody>
          <a:bodyPr/>
          <a:lstStyle/>
          <a:p>
            <a:r>
              <a:rPr lang="en-US" sz="2800"/>
              <a:t>5. Can he trait shown in pedigree B be autosomal recessive?</a:t>
            </a:r>
          </a:p>
          <a:p>
            <a:r>
              <a:rPr lang="en-US" sz="2800"/>
              <a:t>If you answered "no" to question 5 above, explain why by referring to specific individuals.</a:t>
            </a:r>
          </a:p>
        </p:txBody>
      </p:sp>
      <p:pic>
        <p:nvPicPr>
          <p:cNvPr id="167940" name="Picture 4" descr="pedigr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4572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3200"/>
              <a:t>Pedigree B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229600" cy="2209800"/>
          </a:xfrm>
        </p:spPr>
        <p:txBody>
          <a:bodyPr/>
          <a:lstStyle/>
          <a:p>
            <a:r>
              <a:rPr lang="en-US" sz="2800"/>
              <a:t>6. Can he trait shown in pedigree B be X linked recessive?</a:t>
            </a:r>
          </a:p>
          <a:p>
            <a:r>
              <a:rPr lang="en-US" sz="2800"/>
              <a:t>If you answered "no" to question 6 above, explain why by referring to specific individuals</a:t>
            </a:r>
          </a:p>
        </p:txBody>
      </p:sp>
      <p:pic>
        <p:nvPicPr>
          <p:cNvPr id="168964" name="Picture 4" descr="pedigr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4572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#</a:t>
            </a:r>
            <a:r>
              <a:rPr lang="en-US" dirty="0" smtClean="0"/>
              <a:t>46 (Pedigree analysis no.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546100"/>
          </a:xfrm>
        </p:spPr>
        <p:txBody>
          <a:bodyPr/>
          <a:lstStyle/>
          <a:p>
            <a:r>
              <a:rPr lang="en-US" sz="2800" b="1">
                <a:solidFill>
                  <a:srgbClr val="000099"/>
                </a:solidFill>
              </a:rPr>
              <a:t>Dominant and Recessive Disorders in Humans</a:t>
            </a:r>
            <a:r>
              <a:rPr lang="en-US"/>
              <a:t> </a:t>
            </a:r>
          </a:p>
        </p:txBody>
      </p:sp>
      <p:sp>
        <p:nvSpPr>
          <p:cNvPr id="22531" name="Rectangle 3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457200" y="1981200"/>
            <a:ext cx="4032250" cy="3886200"/>
          </a:xfrm>
        </p:spPr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981200"/>
            <a:ext cx="4032250" cy="3886200"/>
          </a:xfrm>
        </p:spPr>
        <p:txBody>
          <a:bodyPr/>
          <a:lstStyle/>
          <a:p>
            <a:endParaRPr lang="en-US" sz="2800"/>
          </a:p>
        </p:txBody>
      </p:sp>
      <p:pic>
        <p:nvPicPr>
          <p:cNvPr id="22533" name="Picture 5" descr="0909T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8385" r="1961" b="6360"/>
          <a:stretch>
            <a:fillRect/>
          </a:stretch>
        </p:blipFill>
        <p:spPr bwMode="auto">
          <a:xfrm>
            <a:off x="457200" y="1143000"/>
            <a:ext cx="822960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Recessive Traits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Recessive traits can appear to </a:t>
            </a:r>
            <a:r>
              <a:rPr lang="en-US">
                <a:solidFill>
                  <a:srgbClr val="FF0000"/>
                </a:solidFill>
              </a:rPr>
              <a:t>skip generations</a:t>
            </a:r>
          </a:p>
          <a:p>
            <a:r>
              <a:rPr lang="en-US"/>
              <a:t>Every generation must contain a</a:t>
            </a:r>
            <a:r>
              <a:rPr lang="en-US">
                <a:solidFill>
                  <a:srgbClr val="FF0000"/>
                </a:solidFill>
              </a:rPr>
              <a:t> carrier</a:t>
            </a:r>
            <a:r>
              <a:rPr lang="en-US"/>
              <a:t> or it will not be passed on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6400800" y="20574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838200" y="25908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6477000" y="31242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nimBg="1"/>
      <p:bldP spid="118789" grpId="0" animBg="1"/>
      <p:bldP spid="1187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81025"/>
            <a:ext cx="7772400" cy="641350"/>
          </a:xfrm>
        </p:spPr>
        <p:txBody>
          <a:bodyPr/>
          <a:lstStyle/>
          <a:p>
            <a:r>
              <a:rPr lang="en-US"/>
              <a:t>Gregor Mendel 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81400" y="1524000"/>
            <a:ext cx="5562600" cy="5715000"/>
          </a:xfrm>
        </p:spPr>
        <p:txBody>
          <a:bodyPr/>
          <a:lstStyle/>
          <a:p>
            <a:r>
              <a:rPr lang="en-US" sz="2800" b="1"/>
              <a:t>“Father of Modern Genetics”. </a:t>
            </a:r>
          </a:p>
          <a:p>
            <a:r>
              <a:rPr lang="en-US" sz="2800" b="1"/>
              <a:t>He performed experiments on </a:t>
            </a:r>
            <a:r>
              <a:rPr lang="en-US" sz="2800" b="1">
                <a:solidFill>
                  <a:srgbClr val="FF0000"/>
                </a:solidFill>
              </a:rPr>
              <a:t>pea plants</a:t>
            </a:r>
            <a:r>
              <a:rPr lang="en-US" sz="2800" b="1"/>
              <a:t> in the abbey’s garden.</a:t>
            </a:r>
          </a:p>
          <a:p>
            <a:r>
              <a:rPr lang="en-US" sz="2800" b="1"/>
              <a:t>Austrian monk who published a paper in </a:t>
            </a:r>
            <a:r>
              <a:rPr lang="en-US" sz="2800" b="1">
                <a:solidFill>
                  <a:srgbClr val="FF0000"/>
                </a:solidFill>
              </a:rPr>
              <a:t>1866</a:t>
            </a:r>
            <a:r>
              <a:rPr lang="en-US" sz="2800" b="1"/>
              <a:t> </a:t>
            </a:r>
          </a:p>
          <a:p>
            <a:r>
              <a:rPr lang="en-US" sz="2800" b="1"/>
              <a:t>His paper was not widely recognized until around </a:t>
            </a:r>
            <a:r>
              <a:rPr lang="en-US" sz="2800" b="1">
                <a:solidFill>
                  <a:srgbClr val="FF0000"/>
                </a:solidFill>
              </a:rPr>
              <a:t>1900</a:t>
            </a:r>
            <a:r>
              <a:rPr lang="en-US" sz="2800" b="1"/>
              <a:t>.</a:t>
            </a:r>
          </a:p>
        </p:txBody>
      </p:sp>
      <p:pic>
        <p:nvPicPr>
          <p:cNvPr id="6149" name="Picture 5" descr="Gregor_Men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4163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495800" y="24384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543800" y="38100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8077200" y="48006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Albinism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2665413"/>
          </a:xfrm>
        </p:spPr>
        <p:txBody>
          <a:bodyPr/>
          <a:lstStyle/>
          <a:p>
            <a:r>
              <a:rPr lang="en-US"/>
              <a:t>Lack of </a:t>
            </a:r>
            <a:r>
              <a:rPr lang="en-US">
                <a:solidFill>
                  <a:srgbClr val="FF0000"/>
                </a:solidFill>
              </a:rPr>
              <a:t>pigment</a:t>
            </a:r>
            <a:r>
              <a:rPr lang="en-US"/>
              <a:t> in the hair, skin and eyes</a:t>
            </a:r>
          </a:p>
        </p:txBody>
      </p:sp>
      <p:pic>
        <p:nvPicPr>
          <p:cNvPr id="119812" name="Picture 4" descr="T01242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3276600" cy="292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3" name="Picture 5" descr="albin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3692525"/>
            <a:ext cx="3463925" cy="3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2286000" y="21336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Cystic Fibrosis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838" y="1519238"/>
            <a:ext cx="5114925" cy="5008562"/>
          </a:xfrm>
        </p:spPr>
        <p:txBody>
          <a:bodyPr/>
          <a:lstStyle/>
          <a:p>
            <a:r>
              <a:rPr lang="en-US" sz="2400" b="1"/>
              <a:t>1 in </a:t>
            </a:r>
            <a:r>
              <a:rPr lang="en-US" sz="2400" b="1">
                <a:solidFill>
                  <a:srgbClr val="FF0000"/>
                </a:solidFill>
              </a:rPr>
              <a:t>20</a:t>
            </a:r>
            <a:r>
              <a:rPr lang="en-US" sz="2400" b="1"/>
              <a:t> Caucasians is a carrier, Cc</a:t>
            </a:r>
          </a:p>
          <a:p>
            <a:r>
              <a:rPr lang="en-US" sz="2400" b="1"/>
              <a:t>1/</a:t>
            </a:r>
            <a:r>
              <a:rPr lang="en-US" sz="2400" b="1">
                <a:solidFill>
                  <a:srgbClr val="FF0000"/>
                </a:solidFill>
              </a:rPr>
              <a:t>20</a:t>
            </a:r>
            <a:r>
              <a:rPr lang="en-US" sz="2400" b="1"/>
              <a:t> x 1/</a:t>
            </a:r>
            <a:r>
              <a:rPr lang="en-US" sz="2400" b="1">
                <a:solidFill>
                  <a:srgbClr val="FF0000"/>
                </a:solidFill>
              </a:rPr>
              <a:t>20</a:t>
            </a:r>
            <a:r>
              <a:rPr lang="en-US" sz="2400" b="1"/>
              <a:t> = 1/</a:t>
            </a:r>
            <a:r>
              <a:rPr lang="en-US" sz="2400" b="1">
                <a:solidFill>
                  <a:srgbClr val="FF0000"/>
                </a:solidFill>
              </a:rPr>
              <a:t>400</a:t>
            </a:r>
            <a:r>
              <a:rPr lang="en-US" sz="2400" b="1"/>
              <a:t> chance that both parents are carriers,        </a:t>
            </a:r>
            <a:r>
              <a:rPr lang="en-US" sz="2400" b="1">
                <a:solidFill>
                  <a:srgbClr val="FF0000"/>
                </a:solidFill>
              </a:rPr>
              <a:t>Cc x Cc</a:t>
            </a:r>
          </a:p>
          <a:p>
            <a:r>
              <a:rPr lang="en-US" sz="2400" b="1"/>
              <a:t>¼ chance that offspring affected,</a:t>
            </a:r>
            <a:r>
              <a:rPr lang="en-US" sz="2400" b="1">
                <a:solidFill>
                  <a:srgbClr val="FF0000"/>
                </a:solidFill>
              </a:rPr>
              <a:t> cc</a:t>
            </a:r>
          </a:p>
          <a:p>
            <a:r>
              <a:rPr lang="en-US" sz="2400" b="1">
                <a:solidFill>
                  <a:srgbClr val="FF0000"/>
                </a:solidFill>
              </a:rPr>
              <a:t>1/1600</a:t>
            </a:r>
            <a:r>
              <a:rPr lang="en-US" sz="2400" b="1"/>
              <a:t> caucasian babies have cystic fibrosis</a:t>
            </a:r>
          </a:p>
          <a:p>
            <a:r>
              <a:rPr lang="en-US" sz="2400" b="1"/>
              <a:t>Excess </a:t>
            </a:r>
            <a:r>
              <a:rPr lang="en-US" sz="2400" b="1">
                <a:solidFill>
                  <a:srgbClr val="FF0000"/>
                </a:solidFill>
              </a:rPr>
              <a:t>Mucus</a:t>
            </a:r>
            <a:r>
              <a:rPr lang="en-US" sz="2400" b="1"/>
              <a:t>, clogs lungs, pancrease and small intestine</a:t>
            </a:r>
          </a:p>
        </p:txBody>
      </p:sp>
      <p:pic>
        <p:nvPicPr>
          <p:cNvPr id="120836" name="Picture 4" descr="18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0"/>
            <a:ext cx="4378325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7" name="Picture 5" descr="cfchr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3124200"/>
            <a:ext cx="162718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8" name="Picture 6" descr="cforg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3219450"/>
            <a:ext cx="22987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1219200" y="1524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914400" y="2286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1828800" y="2286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2819400" y="22860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685800" y="30480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1981200" y="3886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533400" y="42672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6" name="Rectangle 14"/>
          <p:cNvSpPr>
            <a:spLocks noChangeArrowheads="1"/>
          </p:cNvSpPr>
          <p:nvPr/>
        </p:nvSpPr>
        <p:spPr bwMode="auto">
          <a:xfrm>
            <a:off x="1828800" y="50292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0" grpId="0" animBg="1"/>
      <p:bldP spid="120841" grpId="0" animBg="1"/>
      <p:bldP spid="120842" grpId="0" animBg="1"/>
      <p:bldP spid="120843" grpId="0" animBg="1"/>
      <p:bldP spid="120844" grpId="0" animBg="1"/>
      <p:bldP spid="120845" grpId="0" animBg="1"/>
      <p:bldP spid="12084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Galactosemia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7188" y="3059113"/>
            <a:ext cx="5688012" cy="4497387"/>
          </a:xfrm>
        </p:spPr>
        <p:txBody>
          <a:bodyPr/>
          <a:lstStyle/>
          <a:p>
            <a:r>
              <a:rPr lang="en-US"/>
              <a:t>Cannot digest </a:t>
            </a:r>
            <a:r>
              <a:rPr lang="en-US">
                <a:solidFill>
                  <a:srgbClr val="FF0000"/>
                </a:solidFill>
              </a:rPr>
              <a:t>galactose</a:t>
            </a:r>
            <a:r>
              <a:rPr lang="en-US"/>
              <a:t>, a sugar found in milk</a:t>
            </a:r>
          </a:p>
          <a:p>
            <a:r>
              <a:rPr lang="en-US"/>
              <a:t>Cataracts, Mental retardation and other symptoms appear if galactose is not removed from the diet</a:t>
            </a:r>
          </a:p>
        </p:txBody>
      </p:sp>
      <p:pic>
        <p:nvPicPr>
          <p:cNvPr id="121860" name="Picture 4" descr="galacorg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813"/>
            <a:ext cx="2846388" cy="531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1" name="Picture 5" descr="galacchr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17463"/>
            <a:ext cx="137160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5867400" y="3124200"/>
            <a:ext cx="1828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PKU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2409825"/>
            <a:ext cx="7772400" cy="41148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Phenylketonuria</a:t>
            </a:r>
            <a:r>
              <a:rPr lang="en-US"/>
              <a:t> </a:t>
            </a:r>
          </a:p>
          <a:p>
            <a:r>
              <a:rPr lang="en-US"/>
              <a:t>1 in 10,000 to 20,000 births caucasians</a:t>
            </a:r>
          </a:p>
          <a:p>
            <a:r>
              <a:rPr lang="en-US"/>
              <a:t>Inability to digest </a:t>
            </a:r>
            <a:r>
              <a:rPr lang="en-US">
                <a:solidFill>
                  <a:srgbClr val="FF0000"/>
                </a:solidFill>
              </a:rPr>
              <a:t>phenylalanine</a:t>
            </a:r>
            <a:r>
              <a:rPr lang="en-US"/>
              <a:t> </a:t>
            </a:r>
          </a:p>
          <a:p>
            <a:r>
              <a:rPr lang="en-US"/>
              <a:t>Can cause Mental Retardation and Seizures</a:t>
            </a:r>
          </a:p>
          <a:p>
            <a:r>
              <a:rPr lang="en-US"/>
              <a:t>Treated by limiting  the amount of phenylalanine  in the diet</a:t>
            </a:r>
          </a:p>
        </p:txBody>
      </p:sp>
      <p:pic>
        <p:nvPicPr>
          <p:cNvPr id="122884" name="Picture 4" descr="pkuChr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0"/>
            <a:ext cx="16541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914400" y="2514600"/>
            <a:ext cx="297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4114800" y="3657600"/>
            <a:ext cx="2971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/>
      <p:bldP spid="12288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287338"/>
            <a:ext cx="5334000" cy="1143000"/>
          </a:xfrm>
        </p:spPr>
        <p:txBody>
          <a:bodyPr/>
          <a:lstStyle/>
          <a:p>
            <a:r>
              <a:rPr lang="en-US"/>
              <a:t>Sickle Cell Disease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6061075" cy="4114800"/>
          </a:xfrm>
        </p:spPr>
        <p:txBody>
          <a:bodyPr/>
          <a:lstStyle/>
          <a:p>
            <a:r>
              <a:rPr lang="en-US" dirty="0"/>
              <a:t>Defective </a:t>
            </a:r>
            <a:r>
              <a:rPr lang="en-US" dirty="0">
                <a:solidFill>
                  <a:srgbClr val="FF0000"/>
                </a:solidFill>
              </a:rPr>
              <a:t>hemoglobin</a:t>
            </a:r>
          </a:p>
          <a:p>
            <a:r>
              <a:rPr lang="en-US" dirty="0">
                <a:solidFill>
                  <a:srgbClr val="FF0000"/>
                </a:solidFill>
              </a:rPr>
              <a:t>Red Blood</a:t>
            </a:r>
            <a:r>
              <a:rPr lang="en-US" dirty="0"/>
              <a:t> Cells deform when low in oxygen</a:t>
            </a:r>
          </a:p>
          <a:p>
            <a:r>
              <a:rPr lang="en-US" dirty="0"/>
              <a:t>Deformed cells cut off </a:t>
            </a:r>
            <a:r>
              <a:rPr lang="en-US" dirty="0">
                <a:solidFill>
                  <a:srgbClr val="FF0000"/>
                </a:solidFill>
              </a:rPr>
              <a:t>circulation</a:t>
            </a:r>
          </a:p>
          <a:p>
            <a:r>
              <a:rPr lang="en-US" dirty="0"/>
              <a:t>Heterozygous individuals have immunity to </a:t>
            </a:r>
            <a:r>
              <a:rPr lang="en-US" dirty="0">
                <a:solidFill>
                  <a:srgbClr val="FF0000"/>
                </a:solidFill>
              </a:rPr>
              <a:t>malaria</a:t>
            </a:r>
          </a:p>
          <a:p>
            <a:endParaRPr lang="en-US" dirty="0"/>
          </a:p>
        </p:txBody>
      </p:sp>
      <p:pic>
        <p:nvPicPr>
          <p:cNvPr id="126980" name="Picture 4" descr="sickle_cell_imag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0"/>
            <a:ext cx="25685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1" name="Picture 5" descr="Sickle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733800"/>
            <a:ext cx="240188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6983" name="Picture 7" descr="Tionne T-Bo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3554413"/>
            <a:ext cx="3165475" cy="33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2209800" y="1447800"/>
            <a:ext cx="220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381000" y="20574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304800" y="35814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2590800" y="47244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6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 animBg="1"/>
      <p:bldP spid="126985" grpId="0" animBg="1"/>
      <p:bldP spid="126986" grpId="0" animBg="1"/>
      <p:bldP spid="12698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8004" name="Picture 4" descr="map_of_sickle_cell_frequen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t="699" b="2538"/>
          <a:stretch>
            <a:fillRect/>
          </a:stretch>
        </p:blipFill>
        <p:spPr bwMode="auto">
          <a:xfrm>
            <a:off x="290513" y="768350"/>
            <a:ext cx="9101137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9028" name="Picture 4" descr="map_of_endemic_malarial_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534" b="908"/>
          <a:stretch>
            <a:fillRect/>
          </a:stretch>
        </p:blipFill>
        <p:spPr bwMode="auto">
          <a:xfrm>
            <a:off x="2422525" y="628650"/>
            <a:ext cx="908050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Dominant Disorders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Dominant disorders are only inherited if a parent </a:t>
            </a:r>
            <a:r>
              <a:rPr lang="en-US">
                <a:solidFill>
                  <a:srgbClr val="FF0000"/>
                </a:solidFill>
              </a:rPr>
              <a:t>has</a:t>
            </a:r>
            <a:r>
              <a:rPr lang="en-US"/>
              <a:t> the disorder</a:t>
            </a:r>
          </a:p>
        </p:txBody>
      </p:sp>
      <p:pic>
        <p:nvPicPr>
          <p:cNvPr id="123908" name="Picture 4" descr="1-3-5-1-4-2-1-1-1-3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3381375"/>
            <a:ext cx="4551362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2133600" y="25908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Achondroplasia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6065838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An inherited form of </a:t>
            </a:r>
            <a:r>
              <a:rPr lang="en-US">
                <a:solidFill>
                  <a:srgbClr val="FF0000"/>
                </a:solidFill>
              </a:rPr>
              <a:t>dwarfism</a:t>
            </a:r>
          </a:p>
          <a:p>
            <a:pPr>
              <a:buFont typeface="Wingdings" pitchFamily="2" charset="2"/>
              <a:buNone/>
            </a:pPr>
            <a:r>
              <a:rPr lang="en-US"/>
              <a:t>1 in 25,000 births of all races</a:t>
            </a:r>
          </a:p>
          <a:p>
            <a:pPr>
              <a:buFont typeface="Wingdings" pitchFamily="2" charset="2"/>
              <a:buNone/>
            </a:pPr>
            <a:r>
              <a:rPr lang="en-US"/>
              <a:t>Most common growth related birth defect</a:t>
            </a:r>
          </a:p>
        </p:txBody>
      </p:sp>
      <p:pic>
        <p:nvPicPr>
          <p:cNvPr id="124932" name="Picture 4" descr="Father and son, both with achondroplasi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981200"/>
            <a:ext cx="268605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3228975" y="13716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4443413" y="1371600"/>
            <a:ext cx="67151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4191000" y="20574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Huntington’s Disease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413" y="1985963"/>
            <a:ext cx="7775575" cy="3556000"/>
          </a:xfrm>
        </p:spPr>
        <p:txBody>
          <a:bodyPr/>
          <a:lstStyle/>
          <a:p>
            <a:r>
              <a:rPr lang="en-US"/>
              <a:t>Deterioration of the </a:t>
            </a:r>
            <a:r>
              <a:rPr lang="en-US">
                <a:solidFill>
                  <a:srgbClr val="FF0000"/>
                </a:solidFill>
              </a:rPr>
              <a:t>Brain</a:t>
            </a:r>
          </a:p>
          <a:p>
            <a:r>
              <a:rPr lang="en-US"/>
              <a:t>Occurs in late </a:t>
            </a:r>
            <a:r>
              <a:rPr lang="en-US">
                <a:solidFill>
                  <a:srgbClr val="FF0000"/>
                </a:solidFill>
              </a:rPr>
              <a:t>30’s to 50’s</a:t>
            </a:r>
          </a:p>
          <a:p>
            <a:r>
              <a:rPr lang="en-US"/>
              <a:t>8 people per 100,000 </a:t>
            </a:r>
          </a:p>
          <a:p>
            <a:endParaRPr lang="en-US"/>
          </a:p>
        </p:txBody>
      </p:sp>
      <p:sp>
        <p:nvSpPr>
          <p:cNvPr id="125956" name="AutoShape 4" descr="05_DALvsSD_533"/>
          <p:cNvSpPr>
            <a:spLocks noChangeAspect="1" noChangeArrowheads="1"/>
          </p:cNvSpPr>
          <p:nvPr/>
        </p:nvSpPr>
        <p:spPr bwMode="auto">
          <a:xfrm>
            <a:off x="2427288" y="1403350"/>
            <a:ext cx="4264025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5957" name="Picture 5" descr="hdg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2" b="11456"/>
          <a:stretch>
            <a:fillRect/>
          </a:stretch>
        </p:blipFill>
        <p:spPr bwMode="auto">
          <a:xfrm>
            <a:off x="2286000" y="4114800"/>
            <a:ext cx="52593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8" name="Picture 6" descr="db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235075"/>
            <a:ext cx="20955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4648200" y="19812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3657600" y="2667000"/>
            <a:ext cx="2133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9" grpId="0" animBg="1"/>
      <p:bldP spid="1259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5588" y="457200"/>
            <a:ext cx="4519612" cy="1006475"/>
          </a:xfrm>
        </p:spPr>
        <p:txBody>
          <a:bodyPr/>
          <a:lstStyle/>
          <a:p>
            <a:r>
              <a:rPr lang="en-US" b="1"/>
              <a:t>Why Pea Plants?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r>
              <a:rPr lang="en-US" b="1"/>
              <a:t>Mendel was fortunate in selecting the pea plants for his experiments. </a:t>
            </a:r>
          </a:p>
          <a:p>
            <a:r>
              <a:rPr lang="en-US" b="1"/>
              <a:t>Fast </a:t>
            </a:r>
            <a:r>
              <a:rPr lang="en-US" b="1">
                <a:solidFill>
                  <a:srgbClr val="FF0000"/>
                </a:solidFill>
              </a:rPr>
              <a:t>reproductive cycle</a:t>
            </a:r>
          </a:p>
          <a:p>
            <a:pPr lvl="1"/>
            <a:r>
              <a:rPr lang="en-US" sz="3200" b="1"/>
              <a:t>observe many offspring from many generations.</a:t>
            </a:r>
          </a:p>
          <a:p>
            <a:r>
              <a:rPr lang="en-US" b="1">
                <a:solidFill>
                  <a:srgbClr val="FF0000"/>
                </a:solidFill>
              </a:rPr>
              <a:t>Flower structure</a:t>
            </a:r>
            <a:r>
              <a:rPr lang="en-US" b="1"/>
              <a:t> allowed him to control breeding.</a:t>
            </a:r>
          </a:p>
        </p:txBody>
      </p:sp>
      <p:pic>
        <p:nvPicPr>
          <p:cNvPr id="7174" name="Picture 6" descr="0902BC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6" r="59000" b="21930"/>
          <a:stretch>
            <a:fillRect/>
          </a:stretch>
        </p:blipFill>
        <p:spPr>
          <a:xfrm>
            <a:off x="6943725" y="0"/>
            <a:ext cx="2200275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7" descr="0902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6" t="3175" r="2000" b="58730"/>
          <a:stretch>
            <a:fillRect/>
          </a:stretch>
        </p:blipFill>
        <p:spPr bwMode="auto">
          <a:xfrm>
            <a:off x="0" y="0"/>
            <a:ext cx="29591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371600" y="35052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51054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 Inheritance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Incomplete dominance</a:t>
            </a:r>
            <a:r>
              <a:rPr lang="en-US"/>
              <a:t> – neither allele is completely dominant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838200" y="2057400"/>
            <a:ext cx="419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 Inheritance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Incomplete dominance – neither allele is completely dominant</a:t>
            </a:r>
          </a:p>
        </p:txBody>
      </p:sp>
      <p:pic>
        <p:nvPicPr>
          <p:cNvPr id="136196" name="Picture 4" descr="0912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3030" r="50999" b="64647"/>
          <a:stretch>
            <a:fillRect/>
          </a:stretch>
        </p:blipFill>
        <p:spPr bwMode="auto">
          <a:xfrm>
            <a:off x="1143000" y="0"/>
            <a:ext cx="53721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7" name="Picture 5" descr="0912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3030" r="50999" b="46465"/>
          <a:stretch>
            <a:fillRect/>
          </a:stretch>
        </p:blipFill>
        <p:spPr bwMode="auto">
          <a:xfrm>
            <a:off x="1143000" y="0"/>
            <a:ext cx="5372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8" name="Picture 6" descr="0912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3030" r="50999" b="6061"/>
          <a:stretch>
            <a:fillRect/>
          </a:stretch>
        </p:blipFill>
        <p:spPr bwMode="auto">
          <a:xfrm>
            <a:off x="1066800" y="0"/>
            <a:ext cx="5372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Palamino Horses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Heterozygous (Cc)</a:t>
            </a:r>
          </a:p>
          <a:p>
            <a:r>
              <a:rPr lang="en-US"/>
              <a:t>CC x cc always produces Cc palamino</a:t>
            </a:r>
          </a:p>
        </p:txBody>
      </p:sp>
      <p:grpSp>
        <p:nvGrpSpPr>
          <p:cNvPr id="82951" name="Group 7"/>
          <p:cNvGrpSpPr>
            <a:grpSpLocks/>
          </p:cNvGrpSpPr>
          <p:nvPr/>
        </p:nvGrpSpPr>
        <p:grpSpPr bwMode="auto">
          <a:xfrm>
            <a:off x="0" y="1219200"/>
            <a:ext cx="9144000" cy="3538538"/>
            <a:chOff x="0" y="768"/>
            <a:chExt cx="5760" cy="2229"/>
          </a:xfrm>
        </p:grpSpPr>
        <p:pic>
          <p:nvPicPr>
            <p:cNvPr id="82952" name="Picture 8" descr="chestnut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2496" cy="2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953" name="Picture 9" descr="Cremell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768"/>
              <a:ext cx="2496" cy="2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960" y="2352"/>
              <a:ext cx="636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CC</a:t>
              </a:r>
            </a:p>
          </p:txBody>
        </p:sp>
        <p:sp>
          <p:nvSpPr>
            <p:cNvPr id="8295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272" y="2592"/>
              <a:ext cx="528" cy="26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cc</a:t>
              </a:r>
            </a:p>
          </p:txBody>
        </p:sp>
        <p:sp>
          <p:nvSpPr>
            <p:cNvPr id="829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544" y="1632"/>
              <a:ext cx="636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X</a:t>
              </a:r>
            </a:p>
          </p:txBody>
        </p:sp>
      </p:grp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1752600" y="1611313"/>
            <a:ext cx="6629400" cy="5246687"/>
            <a:chOff x="1104" y="1015"/>
            <a:chExt cx="4176" cy="3305"/>
          </a:xfrm>
        </p:grpSpPr>
        <p:pic>
          <p:nvPicPr>
            <p:cNvPr id="82949" name="Picture 5" descr="Palomin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015"/>
              <a:ext cx="4176" cy="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95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784" y="3696"/>
              <a:ext cx="624" cy="36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Cc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/>
              <a:t>Palamino x Palamino</a:t>
            </a:r>
          </a:p>
          <a:p>
            <a:r>
              <a:rPr lang="en-US"/>
              <a:t>Cc X Cc = 1 CC: 2 Cc : 1 cc</a:t>
            </a:r>
          </a:p>
        </p:txBody>
      </p:sp>
      <p:grpSp>
        <p:nvGrpSpPr>
          <p:cNvPr id="83971" name="Group 3"/>
          <p:cNvGrpSpPr>
            <a:grpSpLocks/>
          </p:cNvGrpSpPr>
          <p:nvPr/>
        </p:nvGrpSpPr>
        <p:grpSpPr bwMode="auto">
          <a:xfrm>
            <a:off x="0" y="609600"/>
            <a:ext cx="9144000" cy="3429000"/>
            <a:chOff x="480" y="768"/>
            <a:chExt cx="4992" cy="1776"/>
          </a:xfrm>
        </p:grpSpPr>
        <p:grpSp>
          <p:nvGrpSpPr>
            <p:cNvPr id="83972" name="Group 4"/>
            <p:cNvGrpSpPr>
              <a:grpSpLocks/>
            </p:cNvGrpSpPr>
            <p:nvPr/>
          </p:nvGrpSpPr>
          <p:grpSpPr bwMode="auto">
            <a:xfrm>
              <a:off x="480" y="768"/>
              <a:ext cx="2208" cy="1776"/>
              <a:chOff x="1104" y="1015"/>
              <a:chExt cx="4176" cy="3305"/>
            </a:xfrm>
          </p:grpSpPr>
          <p:pic>
            <p:nvPicPr>
              <p:cNvPr id="83973" name="Picture 5" descr="Palomin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1015"/>
                <a:ext cx="4176" cy="3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974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84" y="3696"/>
                <a:ext cx="624" cy="36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Cc</a:t>
                </a:r>
              </a:p>
            </p:txBody>
          </p:sp>
        </p:grpSp>
        <p:grpSp>
          <p:nvGrpSpPr>
            <p:cNvPr id="83975" name="Group 7"/>
            <p:cNvGrpSpPr>
              <a:grpSpLocks/>
            </p:cNvGrpSpPr>
            <p:nvPr/>
          </p:nvGrpSpPr>
          <p:grpSpPr bwMode="auto">
            <a:xfrm>
              <a:off x="3264" y="768"/>
              <a:ext cx="2208" cy="1776"/>
              <a:chOff x="1104" y="1015"/>
              <a:chExt cx="4176" cy="3305"/>
            </a:xfrm>
          </p:grpSpPr>
          <p:pic>
            <p:nvPicPr>
              <p:cNvPr id="83976" name="Picture 8" descr="Palomin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1015"/>
                <a:ext cx="4176" cy="3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977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84" y="3696"/>
                <a:ext cx="624" cy="36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Cc</a:t>
                </a:r>
              </a:p>
            </p:txBody>
          </p:sp>
        </p:grpSp>
        <p:sp>
          <p:nvSpPr>
            <p:cNvPr id="8397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784" y="1632"/>
              <a:ext cx="399" cy="40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X</a:t>
              </a:r>
            </a:p>
          </p:txBody>
        </p:sp>
      </p:grp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0" y="4530725"/>
            <a:ext cx="3048000" cy="2327275"/>
            <a:chOff x="0" y="2854"/>
            <a:chExt cx="1920" cy="1466"/>
          </a:xfrm>
        </p:grpSpPr>
        <p:grpSp>
          <p:nvGrpSpPr>
            <p:cNvPr id="83980" name="Group 12"/>
            <p:cNvGrpSpPr>
              <a:grpSpLocks/>
            </p:cNvGrpSpPr>
            <p:nvPr/>
          </p:nvGrpSpPr>
          <p:grpSpPr bwMode="auto">
            <a:xfrm>
              <a:off x="0" y="2854"/>
              <a:ext cx="1920" cy="1466"/>
              <a:chOff x="0" y="2139"/>
              <a:chExt cx="2496" cy="2111"/>
            </a:xfrm>
          </p:grpSpPr>
          <p:pic>
            <p:nvPicPr>
              <p:cNvPr id="83981" name="Picture 13" descr="chestnut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39"/>
                <a:ext cx="2496" cy="2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982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960" y="3675"/>
                <a:ext cx="636" cy="408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CC</a:t>
                </a:r>
              </a:p>
            </p:txBody>
          </p:sp>
        </p:grpSp>
        <p:sp>
          <p:nvSpPr>
            <p:cNvPr id="8398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152" y="2928"/>
              <a:ext cx="462" cy="28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1/4</a:t>
              </a:r>
            </a:p>
          </p:txBody>
        </p:sp>
      </p:grpSp>
      <p:grpSp>
        <p:nvGrpSpPr>
          <p:cNvPr id="83984" name="Group 16"/>
          <p:cNvGrpSpPr>
            <a:grpSpLocks/>
          </p:cNvGrpSpPr>
          <p:nvPr/>
        </p:nvGrpSpPr>
        <p:grpSpPr bwMode="auto">
          <a:xfrm>
            <a:off x="6172200" y="4343400"/>
            <a:ext cx="2971800" cy="2514600"/>
            <a:chOff x="3888" y="2736"/>
            <a:chExt cx="1872" cy="1584"/>
          </a:xfrm>
        </p:grpSpPr>
        <p:grpSp>
          <p:nvGrpSpPr>
            <p:cNvPr id="83985" name="Group 17"/>
            <p:cNvGrpSpPr>
              <a:grpSpLocks/>
            </p:cNvGrpSpPr>
            <p:nvPr/>
          </p:nvGrpSpPr>
          <p:grpSpPr bwMode="auto">
            <a:xfrm>
              <a:off x="3888" y="2736"/>
              <a:ext cx="1872" cy="1584"/>
              <a:chOff x="3264" y="2091"/>
              <a:chExt cx="2496" cy="2229"/>
            </a:xfrm>
          </p:grpSpPr>
          <p:pic>
            <p:nvPicPr>
              <p:cNvPr id="83986" name="Picture 18" descr="Cremello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2091"/>
                <a:ext cx="2496" cy="2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987" name="WordArt 1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272" y="3915"/>
                <a:ext cx="528" cy="26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cc</a:t>
                </a:r>
              </a:p>
            </p:txBody>
          </p:sp>
        </p:grpSp>
        <p:sp>
          <p:nvSpPr>
            <p:cNvPr id="8398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320" y="2880"/>
              <a:ext cx="462" cy="28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1/4</a:t>
              </a:r>
            </a:p>
          </p:txBody>
        </p:sp>
      </p:grpSp>
      <p:grpSp>
        <p:nvGrpSpPr>
          <p:cNvPr id="83989" name="Group 21"/>
          <p:cNvGrpSpPr>
            <a:grpSpLocks/>
          </p:cNvGrpSpPr>
          <p:nvPr/>
        </p:nvGrpSpPr>
        <p:grpSpPr bwMode="auto">
          <a:xfrm>
            <a:off x="3048000" y="4495800"/>
            <a:ext cx="3124200" cy="2362200"/>
            <a:chOff x="1920" y="2832"/>
            <a:chExt cx="1968" cy="1488"/>
          </a:xfrm>
        </p:grpSpPr>
        <p:grpSp>
          <p:nvGrpSpPr>
            <p:cNvPr id="83990" name="Group 22"/>
            <p:cNvGrpSpPr>
              <a:grpSpLocks/>
            </p:cNvGrpSpPr>
            <p:nvPr/>
          </p:nvGrpSpPr>
          <p:grpSpPr bwMode="auto">
            <a:xfrm>
              <a:off x="1920" y="2832"/>
              <a:ext cx="1968" cy="1488"/>
              <a:chOff x="1104" y="1015"/>
              <a:chExt cx="4176" cy="3305"/>
            </a:xfrm>
          </p:grpSpPr>
          <p:pic>
            <p:nvPicPr>
              <p:cNvPr id="83991" name="Picture 23" descr="Palomino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1015"/>
                <a:ext cx="4176" cy="3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992" name="WordArt 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84" y="3696"/>
                <a:ext cx="624" cy="360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 Black"/>
                  </a:rPr>
                  <a:t>Cc</a:t>
                </a:r>
              </a:p>
            </p:txBody>
          </p:sp>
        </p:grpSp>
        <p:sp>
          <p:nvSpPr>
            <p:cNvPr id="8399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2352" y="2928"/>
              <a:ext cx="462" cy="28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1/2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Codominance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Both alleles are </a:t>
            </a:r>
            <a:r>
              <a:rPr lang="en-US">
                <a:solidFill>
                  <a:srgbClr val="FF0000"/>
                </a:solidFill>
              </a:rPr>
              <a:t>expressed </a:t>
            </a:r>
            <a:r>
              <a:rPr lang="en-US"/>
              <a:t>at the same time</a:t>
            </a:r>
          </a:p>
          <a:p>
            <a:r>
              <a:rPr lang="en-US"/>
              <a:t>Type </a:t>
            </a:r>
            <a:r>
              <a:rPr lang="en-US">
                <a:solidFill>
                  <a:srgbClr val="FF0000"/>
                </a:solidFill>
              </a:rPr>
              <a:t>AB blood</a:t>
            </a:r>
            <a:r>
              <a:rPr lang="en-US"/>
              <a:t> is an example, both A and B antigens are present.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28600" y="914400"/>
            <a:ext cx="419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810000" y="20574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828800" y="3124200"/>
            <a:ext cx="1752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4997" grpId="0" animBg="1"/>
      <p:bldP spid="8499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Multiple Alleles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b="1"/>
              <a:t>ABO blood typing is also an example of multiple alleles.</a:t>
            </a:r>
          </a:p>
          <a:p>
            <a:r>
              <a:rPr lang="en-US" b="1"/>
              <a:t>Instead of 2 alleles there are I</a:t>
            </a:r>
            <a:r>
              <a:rPr lang="en-US" b="1" baseline="30000"/>
              <a:t>A</a:t>
            </a:r>
            <a:r>
              <a:rPr lang="en-US" b="1"/>
              <a:t>, I</a:t>
            </a:r>
            <a:r>
              <a:rPr lang="en-US" b="1" baseline="30000"/>
              <a:t>B</a:t>
            </a:r>
            <a:r>
              <a:rPr lang="en-US" b="1"/>
              <a:t> and I</a:t>
            </a:r>
          </a:p>
          <a:p>
            <a:pPr lvl="1"/>
            <a:r>
              <a:rPr lang="en-US" b="1"/>
              <a:t>I</a:t>
            </a:r>
            <a:r>
              <a:rPr lang="en-US" b="1" baseline="30000"/>
              <a:t>A</a:t>
            </a:r>
            <a:r>
              <a:rPr lang="en-US" b="1"/>
              <a:t> codes for </a:t>
            </a:r>
            <a:r>
              <a:rPr lang="en-US" b="1">
                <a:solidFill>
                  <a:srgbClr val="FF0000"/>
                </a:solidFill>
              </a:rPr>
              <a:t>A</a:t>
            </a:r>
            <a:r>
              <a:rPr lang="en-US" b="1"/>
              <a:t> proteins</a:t>
            </a:r>
          </a:p>
          <a:p>
            <a:pPr lvl="1"/>
            <a:r>
              <a:rPr lang="en-US" b="1"/>
              <a:t>I</a:t>
            </a:r>
            <a:r>
              <a:rPr lang="en-US" b="1" baseline="30000"/>
              <a:t>B</a:t>
            </a:r>
            <a:r>
              <a:rPr lang="en-US" b="1"/>
              <a:t> codes for </a:t>
            </a:r>
            <a:r>
              <a:rPr lang="en-US" b="1">
                <a:solidFill>
                  <a:srgbClr val="FF0000"/>
                </a:solidFill>
              </a:rPr>
              <a:t>B</a:t>
            </a:r>
            <a:r>
              <a:rPr lang="en-US" b="1"/>
              <a:t> proteins </a:t>
            </a:r>
          </a:p>
          <a:p>
            <a:pPr lvl="1"/>
            <a:r>
              <a:rPr lang="en-US" b="1"/>
              <a:t>I codes for </a:t>
            </a:r>
            <a:r>
              <a:rPr lang="en-US" b="1">
                <a:solidFill>
                  <a:srgbClr val="FF0000"/>
                </a:solidFill>
              </a:rPr>
              <a:t>no </a:t>
            </a:r>
            <a:r>
              <a:rPr lang="en-US" b="1"/>
              <a:t>proteins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57200" y="762000"/>
            <a:ext cx="3962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3429000" y="3505200"/>
            <a:ext cx="457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429000" y="4114800"/>
            <a:ext cx="457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352800" y="4648200"/>
            <a:ext cx="533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animBg="1"/>
      <p:bldP spid="86021" grpId="0" animBg="1"/>
      <p:bldP spid="86022" grpId="0" animBg="1"/>
      <p:bldP spid="8602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 Types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b="1" u="sng">
                <a:latin typeface="Times New Roman" pitchFamily="18" charset="0"/>
              </a:rPr>
              <a:t>Phenotype		Genotype(s)</a:t>
            </a:r>
          </a:p>
          <a:p>
            <a:r>
              <a:rPr lang="en-US" sz="4400" b="1">
                <a:latin typeface="Times New Roman" pitchFamily="18" charset="0"/>
              </a:rPr>
              <a:t>Type A			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4400" b="1" baseline="3000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4400" b="1" baseline="3000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 or I</a:t>
            </a:r>
            <a:r>
              <a:rPr lang="en-US" sz="4400" b="1" baseline="3000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i</a:t>
            </a:r>
          </a:p>
          <a:p>
            <a:r>
              <a:rPr lang="en-US" sz="4400" b="1">
                <a:latin typeface="Times New Roman" pitchFamily="18" charset="0"/>
              </a:rPr>
              <a:t>Type B			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4400" b="1" baseline="3000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4400" b="1" baseline="3000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 or I</a:t>
            </a:r>
            <a:r>
              <a:rPr lang="en-US" sz="4400" b="1" baseline="3000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i</a:t>
            </a:r>
          </a:p>
          <a:p>
            <a:r>
              <a:rPr lang="en-US" sz="4400" b="1">
                <a:latin typeface="Times New Roman" pitchFamily="18" charset="0"/>
              </a:rPr>
              <a:t>Type AB			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4400" b="1" baseline="3000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4400" b="1" baseline="30000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  <a:p>
            <a:r>
              <a:rPr lang="en-US" sz="4400" b="1">
                <a:latin typeface="Times New Roman" pitchFamily="18" charset="0"/>
              </a:rPr>
              <a:t>Type O			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</a:rPr>
              <a:t>ii</a:t>
            </a:r>
          </a:p>
          <a:p>
            <a:endParaRPr lang="en-US" sz="4400" b="1">
              <a:latin typeface="Times New Roman" pitchFamily="18" charset="0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4495800" y="28956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4495800" y="36576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4495800" y="44958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4495800" y="52578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5" grpId="0" animBg="1"/>
      <p:bldP spid="87046" grpId="0" animBg="1"/>
      <p:bldP spid="8704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http://www.redcrossblood.org/learn-about-blood/blood-types</a:t>
            </a:r>
          </a:p>
          <a:p>
            <a:r>
              <a:rPr lang="en-US" dirty="0" smtClean="0"/>
              <a:t>Video #</a:t>
            </a:r>
            <a:r>
              <a:rPr lang="en-US" dirty="0" smtClean="0"/>
              <a:t>84(what are blood types)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585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Polygenic </a:t>
            </a:r>
            <a:r>
              <a:rPr lang="en-US"/>
              <a:t>(Many genes)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Many traits come in many forms</a:t>
            </a:r>
          </a:p>
          <a:p>
            <a:pPr lvl="1"/>
            <a:r>
              <a:rPr lang="en-US" sz="3600" b="1"/>
              <a:t>Height, Skin color, Hair color, Eye color</a:t>
            </a:r>
          </a:p>
          <a:p>
            <a:r>
              <a:rPr lang="en-US" sz="3600"/>
              <a:t>These are controlled by </a:t>
            </a:r>
            <a:r>
              <a:rPr lang="en-US" sz="3600">
                <a:solidFill>
                  <a:srgbClr val="FF0000"/>
                </a:solidFill>
              </a:rPr>
              <a:t>several</a:t>
            </a:r>
            <a:r>
              <a:rPr lang="en-US" sz="3600"/>
              <a:t> genes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762000"/>
            <a:ext cx="2895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5715000" y="3886200"/>
            <a:ext cx="2895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  <p:bldP spid="8806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Environmental Factors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46288"/>
            <a:ext cx="7772400" cy="3795712"/>
          </a:xfrm>
        </p:spPr>
        <p:txBody>
          <a:bodyPr/>
          <a:lstStyle/>
          <a:p>
            <a:r>
              <a:rPr lang="en-US"/>
              <a:t>Some genes are affected by the </a:t>
            </a:r>
            <a:r>
              <a:rPr lang="en-US">
                <a:solidFill>
                  <a:srgbClr val="FF0000"/>
                </a:solidFill>
              </a:rPr>
              <a:t>environment</a:t>
            </a:r>
          </a:p>
          <a:p>
            <a:r>
              <a:rPr lang="en-US"/>
              <a:t>Himalayan Rabbit</a:t>
            </a:r>
          </a:p>
        </p:txBody>
      </p:sp>
      <p:pic>
        <p:nvPicPr>
          <p:cNvPr id="89092" name="Picture 4" descr="Rab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5943600" cy="312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066800" y="25908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795588" y="457200"/>
            <a:ext cx="4519612" cy="1006475"/>
          </a:xfrm>
        </p:spPr>
        <p:txBody>
          <a:bodyPr/>
          <a:lstStyle/>
          <a:p>
            <a:r>
              <a:rPr lang="en-US" b="1"/>
              <a:t>Why Pea Plants?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r>
              <a:rPr lang="en-US" sz="3600" b="1"/>
              <a:t>Pea plants tend to</a:t>
            </a:r>
          </a:p>
          <a:p>
            <a:pPr lvl="1"/>
            <a:r>
              <a:rPr lang="en-US" sz="3600" b="1">
                <a:solidFill>
                  <a:srgbClr val="FF0000"/>
                </a:solidFill>
              </a:rPr>
              <a:t>Self fertilize</a:t>
            </a:r>
            <a:r>
              <a:rPr lang="en-US" sz="3600" b="1"/>
              <a:t>, or unite a sperm and ovum (egg) from the same flower. </a:t>
            </a:r>
          </a:p>
          <a:p>
            <a:pPr lvl="1"/>
            <a:r>
              <a:rPr lang="en-US" sz="3600" b="1">
                <a:solidFill>
                  <a:srgbClr val="FF0000"/>
                </a:solidFill>
              </a:rPr>
              <a:t>Cross fertilization</a:t>
            </a:r>
            <a:r>
              <a:rPr lang="en-US" sz="3600" b="1"/>
              <a:t>, introducing pollen from a different that he selected.</a:t>
            </a:r>
          </a:p>
        </p:txBody>
      </p:sp>
      <p:pic>
        <p:nvPicPr>
          <p:cNvPr id="111620" name="Picture 4" descr="0902BC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6" r="59000" b="21930"/>
          <a:stretch>
            <a:fillRect/>
          </a:stretch>
        </p:blipFill>
        <p:spPr>
          <a:xfrm>
            <a:off x="6943725" y="0"/>
            <a:ext cx="2200275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1621" name="Picture 5" descr="0902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6" t="3175" r="2000" b="58730"/>
          <a:stretch>
            <a:fillRect/>
          </a:stretch>
        </p:blipFill>
        <p:spPr bwMode="auto">
          <a:xfrm>
            <a:off x="0" y="0"/>
            <a:ext cx="29591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914400" y="3048000"/>
            <a:ext cx="2590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838200" y="4191000"/>
            <a:ext cx="3886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nimBg="1"/>
      <p:bldP spid="11162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Linked Genes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Linked genes are located on the </a:t>
            </a:r>
            <a:r>
              <a:rPr lang="en-US">
                <a:solidFill>
                  <a:srgbClr val="FF0000"/>
                </a:solidFill>
              </a:rPr>
              <a:t>same chromosome</a:t>
            </a:r>
          </a:p>
          <a:p>
            <a:r>
              <a:rPr lang="en-US"/>
              <a:t>This causes them to be </a:t>
            </a:r>
            <a:r>
              <a:rPr lang="en-US">
                <a:solidFill>
                  <a:srgbClr val="FF0000"/>
                </a:solidFill>
              </a:rPr>
              <a:t>inherited together</a:t>
            </a:r>
          </a:p>
          <a:p>
            <a:r>
              <a:rPr lang="en-US"/>
              <a:t>They can be separated by </a:t>
            </a:r>
            <a:r>
              <a:rPr lang="en-US">
                <a:solidFill>
                  <a:srgbClr val="FF0000"/>
                </a:solidFill>
              </a:rPr>
              <a:t>crossing over</a:t>
            </a:r>
            <a:r>
              <a:rPr lang="en-US"/>
              <a:t>. 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6781800" y="19812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685800" y="24384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5029200" y="30480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5715000" y="36576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  <p:bldP spid="90117" grpId="0" animBg="1"/>
      <p:bldP spid="90118" grpId="0" animBg="1"/>
      <p:bldP spid="9011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0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2000" r="5023" b="81334"/>
          <a:stretch>
            <a:fillRect/>
          </a:stretch>
        </p:blipFill>
        <p:spPr bwMode="auto">
          <a:xfrm>
            <a:off x="1371600" y="457200"/>
            <a:ext cx="6934200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9" name="Picture 3" descr="0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18666" r="65906" b="64000"/>
          <a:stretch>
            <a:fillRect/>
          </a:stretch>
        </p:blipFill>
        <p:spPr bwMode="auto">
          <a:xfrm>
            <a:off x="1447800" y="2743200"/>
            <a:ext cx="2311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0" name="Picture 4" descr="0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6" t="18666" r="5025" b="64000"/>
          <a:stretch>
            <a:fillRect/>
          </a:stretch>
        </p:blipFill>
        <p:spPr bwMode="auto">
          <a:xfrm>
            <a:off x="3581400" y="2743200"/>
            <a:ext cx="2311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1" name="Picture 5" descr="0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7" t="18666" r="36552" b="64000"/>
          <a:stretch>
            <a:fillRect/>
          </a:stretch>
        </p:blipFill>
        <p:spPr bwMode="auto">
          <a:xfrm>
            <a:off x="5715000" y="2743200"/>
            <a:ext cx="198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0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36000" r="6850" b="50987"/>
          <a:stretch>
            <a:fillRect/>
          </a:stretch>
        </p:blipFill>
        <p:spPr bwMode="auto">
          <a:xfrm>
            <a:off x="2209800" y="304800"/>
            <a:ext cx="51657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3" name="Picture 3" descr="0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36000" r="6850" b="37251"/>
          <a:stretch>
            <a:fillRect/>
          </a:stretch>
        </p:blipFill>
        <p:spPr bwMode="auto">
          <a:xfrm>
            <a:off x="2209800" y="304800"/>
            <a:ext cx="51657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4" descr="09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36000" r="6850" b="3996"/>
          <a:stretch>
            <a:fillRect/>
          </a:stretch>
        </p:blipFill>
        <p:spPr bwMode="auto">
          <a:xfrm>
            <a:off x="2209800" y="304800"/>
            <a:ext cx="51657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Linked Genes Can Be Separated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620000" cy="4343400"/>
          </a:xfrm>
        </p:spPr>
        <p:txBody>
          <a:bodyPr/>
          <a:lstStyle/>
          <a:p>
            <a:r>
              <a:rPr lang="en-US"/>
              <a:t>Crossing over (recombination) separates </a:t>
            </a:r>
            <a:r>
              <a:rPr lang="en-US">
                <a:solidFill>
                  <a:srgbClr val="FF0000"/>
                </a:solidFill>
              </a:rPr>
              <a:t>linked genes</a:t>
            </a:r>
          </a:p>
        </p:txBody>
      </p:sp>
      <p:pic>
        <p:nvPicPr>
          <p:cNvPr id="93188" name="Picture 4" descr="09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496" r="78125" b="11934"/>
          <a:stretch>
            <a:fillRect/>
          </a:stretch>
        </p:blipFill>
        <p:spPr bwMode="auto">
          <a:xfrm>
            <a:off x="1143000" y="2590800"/>
            <a:ext cx="152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9" name="Picture 5" descr="09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496" r="46249" b="11934"/>
          <a:stretch>
            <a:fillRect/>
          </a:stretch>
        </p:blipFill>
        <p:spPr bwMode="auto">
          <a:xfrm>
            <a:off x="1143000" y="2590800"/>
            <a:ext cx="4114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0" name="Picture 6" descr="09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6496" r="4060" b="11934"/>
          <a:stretch>
            <a:fillRect/>
          </a:stretch>
        </p:blipFill>
        <p:spPr bwMode="auto">
          <a:xfrm>
            <a:off x="1143000" y="2590800"/>
            <a:ext cx="7543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1" name="AutoShape 7">
            <a:hlinkClick r:id="rId3" highlightClick="1"/>
          </p:cNvPr>
          <p:cNvSpPr>
            <a:spLocks noChangeArrowheads="1"/>
          </p:cNvSpPr>
          <p:nvPr/>
        </p:nvSpPr>
        <p:spPr bwMode="auto">
          <a:xfrm>
            <a:off x="7924800" y="2133600"/>
            <a:ext cx="381000" cy="3810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3352800" y="19812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Mapping Genes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886200"/>
          </a:xfrm>
        </p:spPr>
        <p:txBody>
          <a:bodyPr/>
          <a:lstStyle/>
          <a:p>
            <a:r>
              <a:rPr lang="en-US"/>
              <a:t>Genes that cross more often are </a:t>
            </a:r>
            <a:r>
              <a:rPr lang="en-US">
                <a:solidFill>
                  <a:srgbClr val="FF0000"/>
                </a:solidFill>
              </a:rPr>
              <a:t>further apart</a:t>
            </a:r>
            <a:r>
              <a:rPr lang="en-US"/>
              <a:t> on a chromosome</a:t>
            </a:r>
          </a:p>
        </p:txBody>
      </p:sp>
      <p:pic>
        <p:nvPicPr>
          <p:cNvPr id="94212" name="Picture 4" descr="0920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5000" r="4236" b="63000"/>
          <a:stretch>
            <a:fillRect/>
          </a:stretch>
        </p:blipFill>
        <p:spPr bwMode="auto">
          <a:xfrm>
            <a:off x="1752600" y="2819400"/>
            <a:ext cx="6248400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3" name="Picture 5" descr="0920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45723" r="4236" b="13550"/>
          <a:stretch>
            <a:fillRect/>
          </a:stretch>
        </p:blipFill>
        <p:spPr bwMode="auto">
          <a:xfrm>
            <a:off x="1905000" y="2819400"/>
            <a:ext cx="5715000" cy="36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6705600" y="16764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-1866900" y="22860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 animBg="1"/>
      <p:bldP spid="9421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Sex-Linked Traits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Traits that are located on the </a:t>
            </a:r>
            <a:r>
              <a:rPr lang="en-US">
                <a:solidFill>
                  <a:srgbClr val="FF0000"/>
                </a:solidFill>
              </a:rPr>
              <a:t>X chromosome</a:t>
            </a:r>
            <a:r>
              <a:rPr lang="en-US"/>
              <a:t> are sex-linked (X-linked)</a:t>
            </a:r>
          </a:p>
          <a:p>
            <a:r>
              <a:rPr lang="en-US"/>
              <a:t>Sex Chromosomes 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XX</a:t>
            </a:r>
            <a:r>
              <a:rPr lang="en-US"/>
              <a:t> female two X chromosomes one from each parent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XY</a:t>
            </a:r>
            <a:r>
              <a:rPr lang="en-US"/>
              <a:t> male only one copy of the X chromosome that was inherited from the mother</a:t>
            </a: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6096000" y="19050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685800" y="2514600"/>
            <a:ext cx="2590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-838200" y="3581400"/>
            <a:ext cx="2590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-838200" y="4572000"/>
            <a:ext cx="2590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  <p:bldP spid="95237" grpId="0" animBg="1"/>
      <p:bldP spid="95238" grpId="0" animBg="1"/>
      <p:bldP spid="9523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Sex Linked Traits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Sex Linked traits are usually </a:t>
            </a:r>
            <a:r>
              <a:rPr lang="en-US">
                <a:solidFill>
                  <a:srgbClr val="FF0000"/>
                </a:solidFill>
              </a:rPr>
              <a:t>recessive</a:t>
            </a:r>
          </a:p>
          <a:p>
            <a:r>
              <a:rPr lang="en-US"/>
              <a:t>A female can be a </a:t>
            </a:r>
            <a:r>
              <a:rPr lang="en-US">
                <a:solidFill>
                  <a:srgbClr val="FF0000"/>
                </a:solidFill>
              </a:rPr>
              <a:t>carrier</a:t>
            </a:r>
            <a:r>
              <a:rPr lang="en-US"/>
              <a:t> Xx</a:t>
            </a:r>
          </a:p>
          <a:p>
            <a:r>
              <a:rPr lang="en-US"/>
              <a:t>In males xY they act similar to </a:t>
            </a:r>
            <a:r>
              <a:rPr lang="en-US">
                <a:solidFill>
                  <a:srgbClr val="FF0000"/>
                </a:solidFill>
              </a:rPr>
              <a:t>dominant</a:t>
            </a:r>
            <a:r>
              <a:rPr lang="en-US"/>
              <a:t> traits.</a:t>
            </a:r>
          </a:p>
          <a:p>
            <a:pPr lvl="1"/>
            <a:r>
              <a:rPr lang="en-US"/>
              <a:t>Red Green Colorblindness </a:t>
            </a:r>
          </a:p>
          <a:p>
            <a:pPr lvl="1"/>
            <a:r>
              <a:rPr lang="en-US"/>
              <a:t>Hemophilia</a:t>
            </a:r>
          </a:p>
          <a:p>
            <a:pPr lvl="1"/>
            <a:r>
              <a:rPr lang="en-US"/>
              <a:t>Duchenne Muscular Dystrophy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85725" y="1600200"/>
            <a:ext cx="9029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132" tIns="57132" rIns="57132" bIns="57132">
            <a:spAutoFit/>
          </a:bodyPr>
          <a:lstStyle/>
          <a:p>
            <a:endParaRPr lang="en-US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6019800" y="19050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4191000" y="2514600"/>
            <a:ext cx="1219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6248400" y="3124200"/>
            <a:ext cx="2133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  <p:bldP spid="96262" grpId="0" animBg="1"/>
      <p:bldP spid="9626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Red-Green Colorblindness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inability to distinguish between </a:t>
            </a:r>
            <a:r>
              <a:rPr lang="en-US">
                <a:solidFill>
                  <a:srgbClr val="FF0000"/>
                </a:solidFill>
              </a:rPr>
              <a:t>red and green</a:t>
            </a:r>
          </a:p>
        </p:txBody>
      </p:sp>
      <p:pic>
        <p:nvPicPr>
          <p:cNvPr id="97284" name="Picture 4" descr="0923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r="26666" b="58731"/>
          <a:stretch>
            <a:fillRect/>
          </a:stretch>
        </p:blipFill>
        <p:spPr bwMode="auto">
          <a:xfrm>
            <a:off x="1447800" y="3124200"/>
            <a:ext cx="30321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2747963" y="2628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7286" name="Picture 6" descr="CLICK FOR LAR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25193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277100" y="19050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685800" y="25146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 animBg="1"/>
      <p:bldP spid="9728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9268" name="Picture 4" descr="colourbl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400550"/>
            <a:ext cx="24003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1266825" y="1771650"/>
            <a:ext cx="6608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9271" name="Picture 7" descr="colorbl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8"/>
            <a:ext cx="6858000" cy="66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0" y="228600"/>
            <a:ext cx="35052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3429000" y="228600"/>
            <a:ext cx="35052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0" y="3505200"/>
            <a:ext cx="35052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3429000" y="3505200"/>
            <a:ext cx="35052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6934200" y="4343400"/>
            <a:ext cx="22098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2" grpId="0" animBg="1"/>
      <p:bldP spid="139273" grpId="0" animBg="1"/>
      <p:bldP spid="139274" grpId="0" animBg="1"/>
      <p:bldP spid="139275" grpId="0" animBg="1"/>
      <p:bldP spid="13927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981200"/>
            <a:ext cx="47244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/>
              <a:t>4 Sex-Linked Traits: </a:t>
            </a:r>
          </a:p>
          <a:p>
            <a:pPr>
              <a:buFont typeface="Wingdings" pitchFamily="2" charset="2"/>
              <a:buNone/>
            </a:pPr>
            <a:r>
              <a:rPr lang="en-US" sz="2400" b="1"/>
              <a:t>A: 29,  B: 45,  C: --,  D: 26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 </a:t>
            </a:r>
            <a:r>
              <a:rPr lang="en-US" sz="2400" b="1"/>
              <a:t>1. Normal Color Vision:</a:t>
            </a:r>
          </a:p>
          <a:p>
            <a:pPr>
              <a:buFont typeface="Wingdings" pitchFamily="2" charset="2"/>
              <a:buNone/>
            </a:pPr>
            <a:r>
              <a:rPr lang="en-US" sz="2400" b="1"/>
              <a:t>A: 70,  B: --,  C: 5,  D: --</a:t>
            </a:r>
            <a:r>
              <a:rPr lang="en-US" sz="2400"/>
              <a:t> </a:t>
            </a:r>
            <a:r>
              <a:rPr lang="en-US" sz="2400" b="1"/>
              <a:t> </a:t>
            </a: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 b="1"/>
              <a:t>2. Red-Green Color-Blind:</a:t>
            </a:r>
          </a:p>
          <a:p>
            <a:pPr>
              <a:buFont typeface="Wingdings" pitchFamily="2" charset="2"/>
              <a:buNone/>
            </a:pPr>
            <a:r>
              <a:rPr lang="en-US" sz="2400" b="1"/>
              <a:t>A: 70,  B: --,  C: 5,  D: 6</a:t>
            </a:r>
            <a:r>
              <a:rPr lang="en-US" sz="240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b="1"/>
              <a:t>3. Red Color-blind  </a:t>
            </a: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 b="1"/>
              <a:t> A: 70,  B: --,  C: 5,  D: 2</a:t>
            </a:r>
            <a:r>
              <a:rPr lang="en-US" sz="240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400" b="1"/>
              <a:t>4. Green Color-Blind:</a:t>
            </a:r>
            <a:br>
              <a:rPr lang="en-US" sz="2400" b="1"/>
            </a:br>
            <a:r>
              <a:rPr lang="en-US" sz="2400" b="1"/>
              <a:t> 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1266825" y="1771650"/>
            <a:ext cx="6608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40294" name="Picture 6" descr="colorb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19600" cy="431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830263"/>
          </a:xfrm>
        </p:spPr>
        <p:txBody>
          <a:bodyPr/>
          <a:lstStyle/>
          <a:p>
            <a:r>
              <a:rPr lang="en-US" b="1"/>
              <a:t>Seven Characteristics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429000"/>
            <a:ext cx="8763000" cy="3200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rgbClr val="FF0000"/>
                </a:solidFill>
              </a:rPr>
              <a:t>Seven </a:t>
            </a:r>
            <a:r>
              <a:rPr lang="en-US" sz="2800" b="1"/>
              <a:t>characteristics with distinct traits that were inherited by simple inheritance. </a:t>
            </a:r>
          </a:p>
          <a:p>
            <a:pPr>
              <a:buFont typeface="Wingdings" pitchFamily="2" charset="2"/>
              <a:buNone/>
            </a:pPr>
            <a:r>
              <a:rPr lang="en-US" sz="2800" b="1"/>
              <a:t>True breeding or </a:t>
            </a:r>
            <a:r>
              <a:rPr lang="en-US" sz="2800" b="1">
                <a:solidFill>
                  <a:srgbClr val="FF0000"/>
                </a:solidFill>
              </a:rPr>
              <a:t>purebred</a:t>
            </a:r>
            <a:r>
              <a:rPr lang="en-US" sz="2800" b="1"/>
              <a:t> plants for that trait.</a:t>
            </a:r>
          </a:p>
          <a:p>
            <a:pPr>
              <a:buFont typeface="Wingdings" pitchFamily="2" charset="2"/>
              <a:buNone/>
            </a:pPr>
            <a:r>
              <a:rPr lang="en-US" sz="2800" b="1"/>
              <a:t>He produced a </a:t>
            </a:r>
            <a:r>
              <a:rPr lang="en-US" sz="2800" b="1">
                <a:solidFill>
                  <a:srgbClr val="FF0000"/>
                </a:solidFill>
              </a:rPr>
              <a:t>hybrid</a:t>
            </a:r>
            <a:r>
              <a:rPr lang="en-US" sz="2800" b="1"/>
              <a:t> plant by crossing plants that were purebred for different traits.</a:t>
            </a:r>
          </a:p>
        </p:txBody>
      </p:sp>
      <p:pic>
        <p:nvPicPr>
          <p:cNvPr id="8206" name="Picture 14" descr="090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0" b="2000"/>
          <a:stretch>
            <a:fillRect/>
          </a:stretch>
        </p:blipFill>
        <p:spPr bwMode="auto">
          <a:xfrm>
            <a:off x="0" y="533400"/>
            <a:ext cx="9144000" cy="283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090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64000" r="2420" b="25000"/>
          <a:stretch>
            <a:fillRect/>
          </a:stretch>
        </p:blipFill>
        <p:spPr bwMode="auto">
          <a:xfrm>
            <a:off x="0" y="1524000"/>
            <a:ext cx="8915400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090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9" b="36000"/>
          <a:stretch>
            <a:fillRect/>
          </a:stretch>
        </p:blipFill>
        <p:spPr bwMode="auto">
          <a:xfrm>
            <a:off x="0" y="1905000"/>
            <a:ext cx="9144000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 descr="090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0" b="47000"/>
          <a:stretch>
            <a:fillRect/>
          </a:stretch>
        </p:blipFill>
        <p:spPr bwMode="auto">
          <a:xfrm>
            <a:off x="0" y="1600200"/>
            <a:ext cx="91440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090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1" b="56000"/>
          <a:stretch>
            <a:fillRect/>
          </a:stretch>
        </p:blipFill>
        <p:spPr bwMode="auto">
          <a:xfrm>
            <a:off x="0" y="1295400"/>
            <a:ext cx="9144000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 descr="090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9" b="66000"/>
          <a:stretch>
            <a:fillRect/>
          </a:stretch>
        </p:blipFill>
        <p:spPr bwMode="auto">
          <a:xfrm>
            <a:off x="0" y="0"/>
            <a:ext cx="91440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090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1"/>
          <a:stretch>
            <a:fillRect/>
          </a:stretch>
        </p:blipFill>
        <p:spPr bwMode="auto">
          <a:xfrm>
            <a:off x="0" y="152400"/>
            <a:ext cx="8763000" cy="177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3429000"/>
            <a:ext cx="3886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2590800" y="43434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2590800" y="4800600"/>
            <a:ext cx="1219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 animBg="1"/>
      <p:bldP spid="8214" grpId="0" animBg="1"/>
      <p:bldP spid="821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1316" name="Picture 4" descr="colorblind_compar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67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333875" cy="1371600"/>
          </a:xfrm>
        </p:spPr>
        <p:txBody>
          <a:bodyPr/>
          <a:lstStyle/>
          <a:p>
            <a:r>
              <a:rPr lang="en-US"/>
              <a:t>Hemophilia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340" name="Picture 4" descr="char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0"/>
            <a:ext cx="4492625" cy="42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1" name="Picture 5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Hemophilia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Heme – </a:t>
            </a:r>
            <a:r>
              <a:rPr lang="en-US">
                <a:solidFill>
                  <a:srgbClr val="FF0000"/>
                </a:solidFill>
              </a:rPr>
              <a:t>blood</a:t>
            </a:r>
          </a:p>
          <a:p>
            <a:r>
              <a:rPr lang="en-US"/>
              <a:t>Phile – </a:t>
            </a:r>
            <a:r>
              <a:rPr lang="en-US">
                <a:solidFill>
                  <a:srgbClr val="FF0000"/>
                </a:solidFill>
              </a:rPr>
              <a:t>Love</a:t>
            </a:r>
          </a:p>
          <a:p>
            <a:r>
              <a:rPr lang="en-US"/>
              <a:t>Hemophiliacs – blood does not clot,</a:t>
            </a:r>
            <a:r>
              <a:rPr lang="en-US">
                <a:solidFill>
                  <a:srgbClr val="FF0000"/>
                </a:solidFill>
              </a:rPr>
              <a:t> excessive bleeding</a:t>
            </a:r>
          </a:p>
          <a:p>
            <a:r>
              <a:rPr lang="en-US"/>
              <a:t>X-Linked Recessive – more common in males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2362200" y="19812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2133600" y="25908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685800" y="3657600"/>
            <a:ext cx="3733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nimBg="1"/>
      <p:bldP spid="143366" grpId="0" animBg="1"/>
      <p:bldP spid="14336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Hemophilia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Heme – </a:t>
            </a:r>
            <a:r>
              <a:rPr lang="en-US">
                <a:solidFill>
                  <a:srgbClr val="FF0000"/>
                </a:solidFill>
              </a:rPr>
              <a:t>blood</a:t>
            </a:r>
          </a:p>
          <a:p>
            <a:r>
              <a:rPr lang="en-US"/>
              <a:t>Phile – </a:t>
            </a:r>
            <a:r>
              <a:rPr lang="en-US">
                <a:solidFill>
                  <a:srgbClr val="FF0000"/>
                </a:solidFill>
              </a:rPr>
              <a:t>Love</a:t>
            </a:r>
          </a:p>
          <a:p>
            <a:r>
              <a:rPr lang="en-US"/>
              <a:t>Hemophiliacs – blood does not clot, </a:t>
            </a:r>
            <a:r>
              <a:rPr lang="en-US">
                <a:solidFill>
                  <a:srgbClr val="FF0000"/>
                </a:solidFill>
              </a:rPr>
              <a:t>excessive bleeding</a:t>
            </a:r>
          </a:p>
          <a:p>
            <a:r>
              <a:rPr lang="en-US"/>
              <a:t>X-Linked Recessive – more common in </a:t>
            </a:r>
            <a:r>
              <a:rPr lang="en-US">
                <a:solidFill>
                  <a:srgbClr val="FF0000"/>
                </a:solidFill>
              </a:rPr>
              <a:t>males</a:t>
            </a:r>
          </a:p>
        </p:txBody>
      </p:sp>
      <p:pic>
        <p:nvPicPr>
          <p:cNvPr id="146436" name="Picture 4" descr="0923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t="52184" r="58000" b="5252"/>
          <a:stretch>
            <a:fillRect/>
          </a:stretch>
        </p:blipFill>
        <p:spPr bwMode="auto">
          <a:xfrm>
            <a:off x="0" y="0"/>
            <a:ext cx="4930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Duchenne Muscular Dystrophy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95413"/>
            <a:ext cx="8226425" cy="4497387"/>
          </a:xfrm>
        </p:spPr>
        <p:txBody>
          <a:bodyPr/>
          <a:lstStyle/>
          <a:p>
            <a:r>
              <a:rPr lang="en-US"/>
              <a:t>Their muscle cells lack an essential substance so they gradually develop muscular weakness in infancy and will probably die in their mid 20s. </a:t>
            </a:r>
          </a:p>
        </p:txBody>
      </p:sp>
      <p:pic>
        <p:nvPicPr>
          <p:cNvPr id="144388" name="Picture 4" descr="1-3-5-1-4-2-1-2-1-2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3657600"/>
            <a:ext cx="4114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9" name="Picture 5" descr="Muscular dystrop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3602038"/>
            <a:ext cx="2230438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Calico Cats (Mosaics)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XX = </a:t>
            </a:r>
            <a:r>
              <a:rPr lang="en-US">
                <a:solidFill>
                  <a:srgbClr val="FF0000"/>
                </a:solidFill>
              </a:rPr>
              <a:t>female</a:t>
            </a:r>
          </a:p>
          <a:p>
            <a:r>
              <a:rPr lang="en-US"/>
              <a:t>At a stage in development each cell deactivates one of the chromosomes at random.</a:t>
            </a:r>
          </a:p>
          <a:p>
            <a:r>
              <a:rPr lang="en-US"/>
              <a:t>The deactivated X chromosome is called a </a:t>
            </a:r>
            <a:r>
              <a:rPr lang="en-US">
                <a:solidFill>
                  <a:srgbClr val="FF0000"/>
                </a:solidFill>
              </a:rPr>
              <a:t>Barr body</a:t>
            </a:r>
          </a:p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752600" y="1905000"/>
            <a:ext cx="1447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838200" y="4648200"/>
            <a:ext cx="1828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animBg="1"/>
      <p:bldP spid="9933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2286000" y="1676400"/>
            <a:ext cx="5105400" cy="4267200"/>
            <a:chOff x="1248" y="1344"/>
            <a:chExt cx="2400" cy="1968"/>
          </a:xfrm>
        </p:grpSpPr>
        <p:sp>
          <p:nvSpPr>
            <p:cNvPr id="100355" name="Oval 3"/>
            <p:cNvSpPr>
              <a:spLocks noChangeArrowheads="1"/>
            </p:cNvSpPr>
            <p:nvPr/>
          </p:nvSpPr>
          <p:spPr bwMode="auto">
            <a:xfrm>
              <a:off x="1632" y="1392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56" name="Text Box 4"/>
            <p:cNvSpPr txBox="1">
              <a:spLocks noChangeArrowheads="1"/>
            </p:cNvSpPr>
            <p:nvPr/>
          </p:nvSpPr>
          <p:spPr bwMode="auto">
            <a:xfrm>
              <a:off x="1632" y="1440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57" name="Oval 5"/>
            <p:cNvSpPr>
              <a:spLocks noChangeArrowheads="1"/>
            </p:cNvSpPr>
            <p:nvPr/>
          </p:nvSpPr>
          <p:spPr bwMode="auto">
            <a:xfrm>
              <a:off x="2112" y="1344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58" name="Text Box 6"/>
            <p:cNvSpPr txBox="1">
              <a:spLocks noChangeArrowheads="1"/>
            </p:cNvSpPr>
            <p:nvPr/>
          </p:nvSpPr>
          <p:spPr bwMode="auto">
            <a:xfrm>
              <a:off x="2112" y="1392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59" name="Oval 7"/>
            <p:cNvSpPr>
              <a:spLocks noChangeArrowheads="1"/>
            </p:cNvSpPr>
            <p:nvPr/>
          </p:nvSpPr>
          <p:spPr bwMode="auto">
            <a:xfrm>
              <a:off x="1920" y="1728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0" name="Text Box 8"/>
            <p:cNvSpPr txBox="1">
              <a:spLocks noChangeArrowheads="1"/>
            </p:cNvSpPr>
            <p:nvPr/>
          </p:nvSpPr>
          <p:spPr bwMode="auto">
            <a:xfrm>
              <a:off x="1920" y="1776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61" name="Oval 9"/>
            <p:cNvSpPr>
              <a:spLocks noChangeArrowheads="1"/>
            </p:cNvSpPr>
            <p:nvPr/>
          </p:nvSpPr>
          <p:spPr bwMode="auto">
            <a:xfrm>
              <a:off x="1728" y="2112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2" name="Text Box 10"/>
            <p:cNvSpPr txBox="1">
              <a:spLocks noChangeArrowheads="1"/>
            </p:cNvSpPr>
            <p:nvPr/>
          </p:nvSpPr>
          <p:spPr bwMode="auto">
            <a:xfrm>
              <a:off x="1728" y="2160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63" name="Oval 11"/>
            <p:cNvSpPr>
              <a:spLocks noChangeArrowheads="1"/>
            </p:cNvSpPr>
            <p:nvPr/>
          </p:nvSpPr>
          <p:spPr bwMode="auto">
            <a:xfrm>
              <a:off x="2160" y="2112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4" name="Text Box 12"/>
            <p:cNvSpPr txBox="1">
              <a:spLocks noChangeArrowheads="1"/>
            </p:cNvSpPr>
            <p:nvPr/>
          </p:nvSpPr>
          <p:spPr bwMode="auto">
            <a:xfrm>
              <a:off x="2160" y="2160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65" name="Oval 13"/>
            <p:cNvSpPr>
              <a:spLocks noChangeArrowheads="1"/>
            </p:cNvSpPr>
            <p:nvPr/>
          </p:nvSpPr>
          <p:spPr bwMode="auto">
            <a:xfrm>
              <a:off x="2400" y="1728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6" name="Text Box 14"/>
            <p:cNvSpPr txBox="1">
              <a:spLocks noChangeArrowheads="1"/>
            </p:cNvSpPr>
            <p:nvPr/>
          </p:nvSpPr>
          <p:spPr bwMode="auto">
            <a:xfrm>
              <a:off x="2400" y="1776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67" name="Oval 15"/>
            <p:cNvSpPr>
              <a:spLocks noChangeArrowheads="1"/>
            </p:cNvSpPr>
            <p:nvPr/>
          </p:nvSpPr>
          <p:spPr bwMode="auto">
            <a:xfrm>
              <a:off x="2640" y="1344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8" name="Text Box 16"/>
            <p:cNvSpPr txBox="1">
              <a:spLocks noChangeArrowheads="1"/>
            </p:cNvSpPr>
            <p:nvPr/>
          </p:nvSpPr>
          <p:spPr bwMode="auto">
            <a:xfrm>
              <a:off x="2640" y="1392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69" name="Oval 17"/>
            <p:cNvSpPr>
              <a:spLocks noChangeArrowheads="1"/>
            </p:cNvSpPr>
            <p:nvPr/>
          </p:nvSpPr>
          <p:spPr bwMode="auto">
            <a:xfrm>
              <a:off x="2880" y="1728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0" name="Text Box 18"/>
            <p:cNvSpPr txBox="1">
              <a:spLocks noChangeArrowheads="1"/>
            </p:cNvSpPr>
            <p:nvPr/>
          </p:nvSpPr>
          <p:spPr bwMode="auto">
            <a:xfrm>
              <a:off x="2880" y="1776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71" name="Oval 19"/>
            <p:cNvSpPr>
              <a:spLocks noChangeArrowheads="1"/>
            </p:cNvSpPr>
            <p:nvPr/>
          </p:nvSpPr>
          <p:spPr bwMode="auto">
            <a:xfrm>
              <a:off x="2640" y="2112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2" name="Text Box 20"/>
            <p:cNvSpPr txBox="1">
              <a:spLocks noChangeArrowheads="1"/>
            </p:cNvSpPr>
            <p:nvPr/>
          </p:nvSpPr>
          <p:spPr bwMode="auto">
            <a:xfrm>
              <a:off x="2640" y="2160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73" name="Oval 21"/>
            <p:cNvSpPr>
              <a:spLocks noChangeArrowheads="1"/>
            </p:cNvSpPr>
            <p:nvPr/>
          </p:nvSpPr>
          <p:spPr bwMode="auto">
            <a:xfrm>
              <a:off x="2400" y="2496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4" name="Text Box 22"/>
            <p:cNvSpPr txBox="1">
              <a:spLocks noChangeArrowheads="1"/>
            </p:cNvSpPr>
            <p:nvPr/>
          </p:nvSpPr>
          <p:spPr bwMode="auto">
            <a:xfrm>
              <a:off x="2400" y="2544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75" name="Oval 23"/>
            <p:cNvSpPr>
              <a:spLocks noChangeArrowheads="1"/>
            </p:cNvSpPr>
            <p:nvPr/>
          </p:nvSpPr>
          <p:spPr bwMode="auto">
            <a:xfrm>
              <a:off x="1920" y="2496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6" name="Text Box 24"/>
            <p:cNvSpPr txBox="1">
              <a:spLocks noChangeArrowheads="1"/>
            </p:cNvSpPr>
            <p:nvPr/>
          </p:nvSpPr>
          <p:spPr bwMode="auto">
            <a:xfrm>
              <a:off x="1920" y="2544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77" name="Oval 25"/>
            <p:cNvSpPr>
              <a:spLocks noChangeArrowheads="1"/>
            </p:cNvSpPr>
            <p:nvPr/>
          </p:nvSpPr>
          <p:spPr bwMode="auto">
            <a:xfrm>
              <a:off x="1392" y="1776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8" name="Text Box 26"/>
            <p:cNvSpPr txBox="1">
              <a:spLocks noChangeArrowheads="1"/>
            </p:cNvSpPr>
            <p:nvPr/>
          </p:nvSpPr>
          <p:spPr bwMode="auto">
            <a:xfrm>
              <a:off x="1392" y="1824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79" name="Oval 27"/>
            <p:cNvSpPr>
              <a:spLocks noChangeArrowheads="1"/>
            </p:cNvSpPr>
            <p:nvPr/>
          </p:nvSpPr>
          <p:spPr bwMode="auto">
            <a:xfrm>
              <a:off x="1248" y="2208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0" name="Text Box 28"/>
            <p:cNvSpPr txBox="1">
              <a:spLocks noChangeArrowheads="1"/>
            </p:cNvSpPr>
            <p:nvPr/>
          </p:nvSpPr>
          <p:spPr bwMode="auto">
            <a:xfrm>
              <a:off x="1248" y="2256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81" name="Oval 29"/>
            <p:cNvSpPr>
              <a:spLocks noChangeArrowheads="1"/>
            </p:cNvSpPr>
            <p:nvPr/>
          </p:nvSpPr>
          <p:spPr bwMode="auto">
            <a:xfrm>
              <a:off x="1440" y="2592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2" name="Text Box 30"/>
            <p:cNvSpPr txBox="1">
              <a:spLocks noChangeArrowheads="1"/>
            </p:cNvSpPr>
            <p:nvPr/>
          </p:nvSpPr>
          <p:spPr bwMode="auto">
            <a:xfrm>
              <a:off x="1440" y="2640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83" name="Oval 31"/>
            <p:cNvSpPr>
              <a:spLocks noChangeArrowheads="1"/>
            </p:cNvSpPr>
            <p:nvPr/>
          </p:nvSpPr>
          <p:spPr bwMode="auto">
            <a:xfrm>
              <a:off x="1728" y="2880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4" name="Text Box 32"/>
            <p:cNvSpPr txBox="1">
              <a:spLocks noChangeArrowheads="1"/>
            </p:cNvSpPr>
            <p:nvPr/>
          </p:nvSpPr>
          <p:spPr bwMode="auto">
            <a:xfrm>
              <a:off x="1728" y="2928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85" name="Oval 33"/>
            <p:cNvSpPr>
              <a:spLocks noChangeArrowheads="1"/>
            </p:cNvSpPr>
            <p:nvPr/>
          </p:nvSpPr>
          <p:spPr bwMode="auto">
            <a:xfrm>
              <a:off x="2208" y="2880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6" name="Text Box 34"/>
            <p:cNvSpPr txBox="1">
              <a:spLocks noChangeArrowheads="1"/>
            </p:cNvSpPr>
            <p:nvPr/>
          </p:nvSpPr>
          <p:spPr bwMode="auto">
            <a:xfrm>
              <a:off x="2208" y="2928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87" name="Oval 35"/>
            <p:cNvSpPr>
              <a:spLocks noChangeArrowheads="1"/>
            </p:cNvSpPr>
            <p:nvPr/>
          </p:nvSpPr>
          <p:spPr bwMode="auto">
            <a:xfrm>
              <a:off x="2688" y="2880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8" name="Text Box 36"/>
            <p:cNvSpPr txBox="1">
              <a:spLocks noChangeArrowheads="1"/>
            </p:cNvSpPr>
            <p:nvPr/>
          </p:nvSpPr>
          <p:spPr bwMode="auto">
            <a:xfrm>
              <a:off x="2688" y="2928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89" name="Oval 37"/>
            <p:cNvSpPr>
              <a:spLocks noChangeArrowheads="1"/>
            </p:cNvSpPr>
            <p:nvPr/>
          </p:nvSpPr>
          <p:spPr bwMode="auto">
            <a:xfrm>
              <a:off x="2880" y="2496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0" name="Text Box 38"/>
            <p:cNvSpPr txBox="1">
              <a:spLocks noChangeArrowheads="1"/>
            </p:cNvSpPr>
            <p:nvPr/>
          </p:nvSpPr>
          <p:spPr bwMode="auto">
            <a:xfrm>
              <a:off x="2880" y="2544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91" name="Oval 39"/>
            <p:cNvSpPr>
              <a:spLocks noChangeArrowheads="1"/>
            </p:cNvSpPr>
            <p:nvPr/>
          </p:nvSpPr>
          <p:spPr bwMode="auto">
            <a:xfrm>
              <a:off x="3072" y="2112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2" name="Text Box 40"/>
            <p:cNvSpPr txBox="1">
              <a:spLocks noChangeArrowheads="1"/>
            </p:cNvSpPr>
            <p:nvPr/>
          </p:nvSpPr>
          <p:spPr bwMode="auto">
            <a:xfrm>
              <a:off x="3072" y="2160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</p:grpSp>
      <p:grpSp>
        <p:nvGrpSpPr>
          <p:cNvPr id="100393" name="Group 41"/>
          <p:cNvGrpSpPr>
            <a:grpSpLocks/>
          </p:cNvGrpSpPr>
          <p:nvPr/>
        </p:nvGrpSpPr>
        <p:grpSpPr bwMode="auto">
          <a:xfrm>
            <a:off x="2286000" y="1676400"/>
            <a:ext cx="5105400" cy="4267200"/>
            <a:chOff x="1248" y="1344"/>
            <a:chExt cx="2400" cy="1968"/>
          </a:xfrm>
        </p:grpSpPr>
        <p:sp>
          <p:nvSpPr>
            <p:cNvPr id="100394" name="Oval 42"/>
            <p:cNvSpPr>
              <a:spLocks noChangeArrowheads="1"/>
            </p:cNvSpPr>
            <p:nvPr/>
          </p:nvSpPr>
          <p:spPr bwMode="auto">
            <a:xfrm>
              <a:off x="1632" y="1392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5" name="Text Box 43"/>
            <p:cNvSpPr txBox="1">
              <a:spLocks noChangeArrowheads="1"/>
            </p:cNvSpPr>
            <p:nvPr/>
          </p:nvSpPr>
          <p:spPr bwMode="auto">
            <a:xfrm>
              <a:off x="1632" y="1440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396" name="Oval 44"/>
            <p:cNvSpPr>
              <a:spLocks noChangeArrowheads="1"/>
            </p:cNvSpPr>
            <p:nvPr/>
          </p:nvSpPr>
          <p:spPr bwMode="auto">
            <a:xfrm>
              <a:off x="2112" y="1344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7" name="Text Box 45"/>
            <p:cNvSpPr txBox="1">
              <a:spLocks noChangeArrowheads="1"/>
            </p:cNvSpPr>
            <p:nvPr/>
          </p:nvSpPr>
          <p:spPr bwMode="auto">
            <a:xfrm>
              <a:off x="2112" y="1392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endParaRPr lang="en-US" sz="2800">
                <a:solidFill>
                  <a:srgbClr val="FF6600"/>
                </a:solidFill>
                <a:latin typeface="Arial Black" pitchFamily="34" charset="0"/>
              </a:endParaRPr>
            </a:p>
          </p:txBody>
        </p:sp>
        <p:sp>
          <p:nvSpPr>
            <p:cNvPr id="100398" name="Oval 46"/>
            <p:cNvSpPr>
              <a:spLocks noChangeArrowheads="1"/>
            </p:cNvSpPr>
            <p:nvPr/>
          </p:nvSpPr>
          <p:spPr bwMode="auto">
            <a:xfrm>
              <a:off x="1920" y="1728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9" name="Text Box 47"/>
            <p:cNvSpPr txBox="1">
              <a:spLocks noChangeArrowheads="1"/>
            </p:cNvSpPr>
            <p:nvPr/>
          </p:nvSpPr>
          <p:spPr bwMode="auto">
            <a:xfrm>
              <a:off x="1920" y="1776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400" name="Oval 48"/>
            <p:cNvSpPr>
              <a:spLocks noChangeArrowheads="1"/>
            </p:cNvSpPr>
            <p:nvPr/>
          </p:nvSpPr>
          <p:spPr bwMode="auto">
            <a:xfrm>
              <a:off x="1728" y="2112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01" name="Text Box 49"/>
            <p:cNvSpPr txBox="1">
              <a:spLocks noChangeArrowheads="1"/>
            </p:cNvSpPr>
            <p:nvPr/>
          </p:nvSpPr>
          <p:spPr bwMode="auto">
            <a:xfrm>
              <a:off x="1728" y="2160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402" name="Oval 50"/>
            <p:cNvSpPr>
              <a:spLocks noChangeArrowheads="1"/>
            </p:cNvSpPr>
            <p:nvPr/>
          </p:nvSpPr>
          <p:spPr bwMode="auto">
            <a:xfrm>
              <a:off x="2160" y="2112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03" name="Text Box 51"/>
            <p:cNvSpPr txBox="1">
              <a:spLocks noChangeArrowheads="1"/>
            </p:cNvSpPr>
            <p:nvPr/>
          </p:nvSpPr>
          <p:spPr bwMode="auto">
            <a:xfrm>
              <a:off x="2160" y="2160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endParaRPr lang="en-US" sz="2800">
                <a:solidFill>
                  <a:srgbClr val="FF6600"/>
                </a:solidFill>
                <a:latin typeface="Arial Black" pitchFamily="34" charset="0"/>
              </a:endParaRPr>
            </a:p>
          </p:txBody>
        </p:sp>
        <p:sp>
          <p:nvSpPr>
            <p:cNvPr id="100404" name="Oval 52"/>
            <p:cNvSpPr>
              <a:spLocks noChangeArrowheads="1"/>
            </p:cNvSpPr>
            <p:nvPr/>
          </p:nvSpPr>
          <p:spPr bwMode="auto">
            <a:xfrm>
              <a:off x="2400" y="1728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05" name="Text Box 53"/>
            <p:cNvSpPr txBox="1">
              <a:spLocks noChangeArrowheads="1"/>
            </p:cNvSpPr>
            <p:nvPr/>
          </p:nvSpPr>
          <p:spPr bwMode="auto">
            <a:xfrm>
              <a:off x="2400" y="1776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endParaRPr lang="en-US" sz="2800">
                <a:solidFill>
                  <a:srgbClr val="FF6600"/>
                </a:solidFill>
                <a:latin typeface="Arial Black" pitchFamily="34" charset="0"/>
              </a:endParaRPr>
            </a:p>
          </p:txBody>
        </p:sp>
        <p:sp>
          <p:nvSpPr>
            <p:cNvPr id="100406" name="Oval 54"/>
            <p:cNvSpPr>
              <a:spLocks noChangeArrowheads="1"/>
            </p:cNvSpPr>
            <p:nvPr/>
          </p:nvSpPr>
          <p:spPr bwMode="auto">
            <a:xfrm>
              <a:off x="2640" y="1344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07" name="Text Box 55"/>
            <p:cNvSpPr txBox="1">
              <a:spLocks noChangeArrowheads="1"/>
            </p:cNvSpPr>
            <p:nvPr/>
          </p:nvSpPr>
          <p:spPr bwMode="auto">
            <a:xfrm>
              <a:off x="2640" y="1392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endParaRPr lang="en-US" sz="2800">
                <a:solidFill>
                  <a:srgbClr val="FF6600"/>
                </a:solidFill>
                <a:latin typeface="Arial Black" pitchFamily="34" charset="0"/>
              </a:endParaRPr>
            </a:p>
          </p:txBody>
        </p:sp>
        <p:sp>
          <p:nvSpPr>
            <p:cNvPr id="100408" name="Oval 56"/>
            <p:cNvSpPr>
              <a:spLocks noChangeArrowheads="1"/>
            </p:cNvSpPr>
            <p:nvPr/>
          </p:nvSpPr>
          <p:spPr bwMode="auto">
            <a:xfrm>
              <a:off x="2880" y="1728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09" name="Text Box 57"/>
            <p:cNvSpPr txBox="1">
              <a:spLocks noChangeArrowheads="1"/>
            </p:cNvSpPr>
            <p:nvPr/>
          </p:nvSpPr>
          <p:spPr bwMode="auto">
            <a:xfrm>
              <a:off x="2880" y="1776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410" name="Oval 58"/>
            <p:cNvSpPr>
              <a:spLocks noChangeArrowheads="1"/>
            </p:cNvSpPr>
            <p:nvPr/>
          </p:nvSpPr>
          <p:spPr bwMode="auto">
            <a:xfrm>
              <a:off x="2640" y="2112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11" name="Text Box 59"/>
            <p:cNvSpPr txBox="1">
              <a:spLocks noChangeArrowheads="1"/>
            </p:cNvSpPr>
            <p:nvPr/>
          </p:nvSpPr>
          <p:spPr bwMode="auto">
            <a:xfrm>
              <a:off x="2640" y="2160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412" name="Oval 60"/>
            <p:cNvSpPr>
              <a:spLocks noChangeArrowheads="1"/>
            </p:cNvSpPr>
            <p:nvPr/>
          </p:nvSpPr>
          <p:spPr bwMode="auto">
            <a:xfrm>
              <a:off x="2400" y="2496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13" name="Text Box 61"/>
            <p:cNvSpPr txBox="1">
              <a:spLocks noChangeArrowheads="1"/>
            </p:cNvSpPr>
            <p:nvPr/>
          </p:nvSpPr>
          <p:spPr bwMode="auto">
            <a:xfrm>
              <a:off x="2400" y="2544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414" name="Oval 62"/>
            <p:cNvSpPr>
              <a:spLocks noChangeArrowheads="1"/>
            </p:cNvSpPr>
            <p:nvPr/>
          </p:nvSpPr>
          <p:spPr bwMode="auto">
            <a:xfrm>
              <a:off x="1920" y="2496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15" name="Text Box 63"/>
            <p:cNvSpPr txBox="1">
              <a:spLocks noChangeArrowheads="1"/>
            </p:cNvSpPr>
            <p:nvPr/>
          </p:nvSpPr>
          <p:spPr bwMode="auto">
            <a:xfrm>
              <a:off x="1920" y="2544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416" name="Oval 64"/>
            <p:cNvSpPr>
              <a:spLocks noChangeArrowheads="1"/>
            </p:cNvSpPr>
            <p:nvPr/>
          </p:nvSpPr>
          <p:spPr bwMode="auto">
            <a:xfrm>
              <a:off x="1392" y="1776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17" name="Text Box 65"/>
            <p:cNvSpPr txBox="1">
              <a:spLocks noChangeArrowheads="1"/>
            </p:cNvSpPr>
            <p:nvPr/>
          </p:nvSpPr>
          <p:spPr bwMode="auto">
            <a:xfrm>
              <a:off x="1392" y="1824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418" name="Oval 66"/>
            <p:cNvSpPr>
              <a:spLocks noChangeArrowheads="1"/>
            </p:cNvSpPr>
            <p:nvPr/>
          </p:nvSpPr>
          <p:spPr bwMode="auto">
            <a:xfrm>
              <a:off x="1248" y="2208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19" name="Text Box 67"/>
            <p:cNvSpPr txBox="1">
              <a:spLocks noChangeArrowheads="1"/>
            </p:cNvSpPr>
            <p:nvPr/>
          </p:nvSpPr>
          <p:spPr bwMode="auto">
            <a:xfrm>
              <a:off x="1248" y="2256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endParaRPr lang="en-US" sz="2800">
                <a:solidFill>
                  <a:srgbClr val="FF6600"/>
                </a:solidFill>
                <a:latin typeface="Arial Black" pitchFamily="34" charset="0"/>
              </a:endParaRPr>
            </a:p>
          </p:txBody>
        </p:sp>
        <p:sp>
          <p:nvSpPr>
            <p:cNvPr id="100420" name="Oval 68"/>
            <p:cNvSpPr>
              <a:spLocks noChangeArrowheads="1"/>
            </p:cNvSpPr>
            <p:nvPr/>
          </p:nvSpPr>
          <p:spPr bwMode="auto">
            <a:xfrm>
              <a:off x="1440" y="2592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21" name="Text Box 69"/>
            <p:cNvSpPr txBox="1">
              <a:spLocks noChangeArrowheads="1"/>
            </p:cNvSpPr>
            <p:nvPr/>
          </p:nvSpPr>
          <p:spPr bwMode="auto">
            <a:xfrm>
              <a:off x="1440" y="2640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endParaRPr lang="en-US" sz="2800">
                <a:solidFill>
                  <a:srgbClr val="FF6600"/>
                </a:solidFill>
                <a:latin typeface="Arial Black" pitchFamily="34" charset="0"/>
              </a:endParaRPr>
            </a:p>
          </p:txBody>
        </p:sp>
        <p:sp>
          <p:nvSpPr>
            <p:cNvPr id="100422" name="Oval 70"/>
            <p:cNvSpPr>
              <a:spLocks noChangeArrowheads="1"/>
            </p:cNvSpPr>
            <p:nvPr/>
          </p:nvSpPr>
          <p:spPr bwMode="auto">
            <a:xfrm>
              <a:off x="1728" y="2880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23" name="Text Box 71"/>
            <p:cNvSpPr txBox="1">
              <a:spLocks noChangeArrowheads="1"/>
            </p:cNvSpPr>
            <p:nvPr/>
          </p:nvSpPr>
          <p:spPr bwMode="auto">
            <a:xfrm>
              <a:off x="1728" y="2928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endParaRPr lang="en-US" sz="2800">
                <a:solidFill>
                  <a:srgbClr val="FF6600"/>
                </a:solidFill>
                <a:latin typeface="Arial Black" pitchFamily="34" charset="0"/>
              </a:endParaRPr>
            </a:p>
          </p:txBody>
        </p:sp>
        <p:sp>
          <p:nvSpPr>
            <p:cNvPr id="100424" name="Oval 72"/>
            <p:cNvSpPr>
              <a:spLocks noChangeArrowheads="1"/>
            </p:cNvSpPr>
            <p:nvPr/>
          </p:nvSpPr>
          <p:spPr bwMode="auto">
            <a:xfrm>
              <a:off x="2208" y="2880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25" name="Text Box 73"/>
            <p:cNvSpPr txBox="1">
              <a:spLocks noChangeArrowheads="1"/>
            </p:cNvSpPr>
            <p:nvPr/>
          </p:nvSpPr>
          <p:spPr bwMode="auto">
            <a:xfrm>
              <a:off x="2208" y="2928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endParaRPr lang="en-US" sz="2800">
                <a:solidFill>
                  <a:srgbClr val="FF6600"/>
                </a:solidFill>
                <a:latin typeface="Arial Black" pitchFamily="34" charset="0"/>
              </a:endParaRPr>
            </a:p>
          </p:txBody>
        </p:sp>
        <p:sp>
          <p:nvSpPr>
            <p:cNvPr id="100426" name="Oval 74"/>
            <p:cNvSpPr>
              <a:spLocks noChangeArrowheads="1"/>
            </p:cNvSpPr>
            <p:nvPr/>
          </p:nvSpPr>
          <p:spPr bwMode="auto">
            <a:xfrm>
              <a:off x="2688" y="2880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27" name="Text Box 75"/>
            <p:cNvSpPr txBox="1">
              <a:spLocks noChangeArrowheads="1"/>
            </p:cNvSpPr>
            <p:nvPr/>
          </p:nvSpPr>
          <p:spPr bwMode="auto">
            <a:xfrm>
              <a:off x="2688" y="2928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  <p:sp>
          <p:nvSpPr>
            <p:cNvPr id="100428" name="Oval 76"/>
            <p:cNvSpPr>
              <a:spLocks noChangeArrowheads="1"/>
            </p:cNvSpPr>
            <p:nvPr/>
          </p:nvSpPr>
          <p:spPr bwMode="auto">
            <a:xfrm>
              <a:off x="2880" y="2496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29" name="Text Box 77"/>
            <p:cNvSpPr txBox="1">
              <a:spLocks noChangeArrowheads="1"/>
            </p:cNvSpPr>
            <p:nvPr/>
          </p:nvSpPr>
          <p:spPr bwMode="auto">
            <a:xfrm>
              <a:off x="2880" y="2544"/>
              <a:ext cx="576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latin typeface="Arial Black" pitchFamily="34" charset="0"/>
                </a:rPr>
                <a:t>X</a:t>
              </a:r>
              <a:endParaRPr lang="en-US" sz="2800">
                <a:solidFill>
                  <a:srgbClr val="FF6600"/>
                </a:solidFill>
                <a:latin typeface="Arial Black" pitchFamily="34" charset="0"/>
              </a:endParaRPr>
            </a:p>
          </p:txBody>
        </p:sp>
        <p:sp>
          <p:nvSpPr>
            <p:cNvPr id="100430" name="Oval 78"/>
            <p:cNvSpPr>
              <a:spLocks noChangeArrowheads="1"/>
            </p:cNvSpPr>
            <p:nvPr/>
          </p:nvSpPr>
          <p:spPr bwMode="auto">
            <a:xfrm>
              <a:off x="3072" y="2112"/>
              <a:ext cx="480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31" name="Text Box 79"/>
            <p:cNvSpPr txBox="1">
              <a:spLocks noChangeArrowheads="1"/>
            </p:cNvSpPr>
            <p:nvPr/>
          </p:nvSpPr>
          <p:spPr bwMode="auto">
            <a:xfrm>
              <a:off x="3072" y="2160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solidFill>
                    <a:srgbClr val="FF6600"/>
                  </a:solidFill>
                  <a:latin typeface="Arial Black" pitchFamily="34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644650" y="2354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1381" name="Picture 5" descr="pa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5181600" cy="44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Male Calico Cats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 Black" pitchFamily="34" charset="0"/>
              </a:rPr>
              <a:t>X</a:t>
            </a:r>
            <a:r>
              <a:rPr lang="en-US">
                <a:solidFill>
                  <a:srgbClr val="FF6600"/>
                </a:solidFill>
                <a:latin typeface="Arial Black" pitchFamily="34" charset="0"/>
              </a:rPr>
              <a:t>X</a:t>
            </a:r>
            <a:r>
              <a:rPr lang="en-US">
                <a:latin typeface="Arial Black" pitchFamily="34" charset="0"/>
              </a:rPr>
              <a:t>Y</a:t>
            </a:r>
            <a:r>
              <a:rPr lang="en-US"/>
              <a:t> – “kitty Klinefelter’s”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609600" y="1905000"/>
            <a:ext cx="1295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37789</TotalTime>
  <Words>2412</Words>
  <Application>Microsoft Office PowerPoint</Application>
  <PresentationFormat>On-screen Show (4:3)</PresentationFormat>
  <Paragraphs>571</Paragraphs>
  <Slides>99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1" baseType="lpstr">
      <vt:lpstr>Pixel</vt:lpstr>
      <vt:lpstr>CorelDRAW! Graphic</vt:lpstr>
      <vt:lpstr>PowerPoint Presentation</vt:lpstr>
      <vt:lpstr>Genetics</vt:lpstr>
      <vt:lpstr>Genetics</vt:lpstr>
      <vt:lpstr>Genetics has Ancient Roots</vt:lpstr>
      <vt:lpstr>Blending hypothesis</vt:lpstr>
      <vt:lpstr>Gregor Mendel </vt:lpstr>
      <vt:lpstr>Why Pea Plants?</vt:lpstr>
      <vt:lpstr>Why Pea Plants?</vt:lpstr>
      <vt:lpstr>Seven Characteristics</vt:lpstr>
      <vt:lpstr>Monohybrid Cross</vt:lpstr>
      <vt:lpstr>Dominant and Recessive Traits </vt:lpstr>
      <vt:lpstr>Genotypes and Phenotypes</vt:lpstr>
      <vt:lpstr>Punnett’s Square: Explain and Predict</vt:lpstr>
      <vt:lpstr>PowerPoint Presentation</vt:lpstr>
      <vt:lpstr>Punnett’s Square: Explain and Predict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Both of your parents are heterozygous for freckles. Ff X Ff Determine the  A. Phenotypic Ratio (Dominant : Recessive) and  B. Geneotypic ratio  (AA: Aa : aa) for the following crosses. </vt:lpstr>
      <vt:lpstr>PowerPoint Presentation</vt:lpstr>
      <vt:lpstr>Both of your parents are heterozygous for freckles. Ff X Ff Determine the  A. Phenotypic Ratio (Dominant : Recessive) and  B. Geneotypic ratio  (AA: Aa : aa) for the following crosses. </vt:lpstr>
      <vt:lpstr>Your father is a homozygous dominant tongue roller, and your mother cannot roll her tongue. RR X rr </vt:lpstr>
      <vt:lpstr>PowerPoint Presentation</vt:lpstr>
      <vt:lpstr>Your father is a homozygous dominant tongue roller, and your mother cannot roll her tongue. RR X rr </vt:lpstr>
      <vt:lpstr>You have 2 rabbits the male is Bb for black fur and the female is bb for the gene having brown fur.  </vt:lpstr>
      <vt:lpstr>PowerPoint Presentation</vt:lpstr>
      <vt:lpstr>You have 2 rabbits the male is Bb for black fur and the female is bb for the gene having brown fur.  </vt:lpstr>
      <vt:lpstr>Dyhybrid Cross: Not what you’d expect.</vt:lpstr>
      <vt:lpstr>PowerPoint Presentation</vt:lpstr>
      <vt:lpstr>Dihybrid Results</vt:lpstr>
      <vt:lpstr>Easier Way to do multiple traits</vt:lpstr>
      <vt:lpstr>Easier Way to do multiple traits</vt:lpstr>
      <vt:lpstr>Dihybrid Cross in Parakeets</vt:lpstr>
      <vt:lpstr>Test Cross</vt:lpstr>
      <vt:lpstr>Mendel’s Principle’s and  the Rules of Probability</vt:lpstr>
      <vt:lpstr>Mendel’s Principle’s  and the Rules of Probability</vt:lpstr>
      <vt:lpstr>Rule of Addition</vt:lpstr>
      <vt:lpstr>video</vt:lpstr>
      <vt:lpstr>Pedigrees Track Human Traits</vt:lpstr>
      <vt:lpstr>Pedigrees Track Human Traits</vt:lpstr>
      <vt:lpstr>Pedigrees Track Human Traits</vt:lpstr>
      <vt:lpstr>PowerPoint Presentation</vt:lpstr>
      <vt:lpstr>Pedigree</vt:lpstr>
      <vt:lpstr>Pedigree</vt:lpstr>
      <vt:lpstr>Pedigree A</vt:lpstr>
      <vt:lpstr>Pedigree A</vt:lpstr>
      <vt:lpstr>Pedigree A</vt:lpstr>
      <vt:lpstr>Pedigree B</vt:lpstr>
      <vt:lpstr>Pedigree B</vt:lpstr>
      <vt:lpstr>Pedigree B</vt:lpstr>
      <vt:lpstr>PowerPoint Presentation</vt:lpstr>
      <vt:lpstr>Dominant and Recessive Disorders in Humans </vt:lpstr>
      <vt:lpstr>Recessive Traits</vt:lpstr>
      <vt:lpstr>Albinism</vt:lpstr>
      <vt:lpstr>Cystic Fibrosis</vt:lpstr>
      <vt:lpstr>Galactosemia</vt:lpstr>
      <vt:lpstr>PKU</vt:lpstr>
      <vt:lpstr>Sickle Cell Disease</vt:lpstr>
      <vt:lpstr>PowerPoint Presentation</vt:lpstr>
      <vt:lpstr>PowerPoint Presentation</vt:lpstr>
      <vt:lpstr>Dominant Disorders</vt:lpstr>
      <vt:lpstr>Achondroplasia</vt:lpstr>
      <vt:lpstr>Huntington’s Disease</vt:lpstr>
      <vt:lpstr>Complex Inheritance</vt:lpstr>
      <vt:lpstr>Complex Inheritance</vt:lpstr>
      <vt:lpstr>Palamino Horses</vt:lpstr>
      <vt:lpstr>PowerPoint Presentation</vt:lpstr>
      <vt:lpstr>Codominance</vt:lpstr>
      <vt:lpstr>Multiple Alleles</vt:lpstr>
      <vt:lpstr>Blood Types</vt:lpstr>
      <vt:lpstr>PowerPoint Presentation</vt:lpstr>
      <vt:lpstr>Polygenic (Many genes)</vt:lpstr>
      <vt:lpstr>Environmental Factors</vt:lpstr>
      <vt:lpstr>Linked Genes</vt:lpstr>
      <vt:lpstr>PowerPoint Presentation</vt:lpstr>
      <vt:lpstr>PowerPoint Presentation</vt:lpstr>
      <vt:lpstr>Linked Genes Can Be Separated</vt:lpstr>
      <vt:lpstr>Mapping Genes</vt:lpstr>
      <vt:lpstr>Sex-Linked Traits</vt:lpstr>
      <vt:lpstr>Sex Linked Traits</vt:lpstr>
      <vt:lpstr>Red-Green Colorblindness</vt:lpstr>
      <vt:lpstr>PowerPoint Presentation</vt:lpstr>
      <vt:lpstr>PowerPoint Presentation</vt:lpstr>
      <vt:lpstr>PowerPoint Presentation</vt:lpstr>
      <vt:lpstr>Hemophilia</vt:lpstr>
      <vt:lpstr>Hemophilia </vt:lpstr>
      <vt:lpstr>Hemophilia </vt:lpstr>
      <vt:lpstr>Duchenne Muscular Dystrophy</vt:lpstr>
      <vt:lpstr>Calico Cats (Mosaics)</vt:lpstr>
      <vt:lpstr>PowerPoint Presentation</vt:lpstr>
      <vt:lpstr>PowerPoint Presentation</vt:lpstr>
      <vt:lpstr>Male Calico Cats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</dc:title>
  <dc:creator>James Burk</dc:creator>
  <cp:lastModifiedBy>Rob Holopirek</cp:lastModifiedBy>
  <cp:revision>27</cp:revision>
  <dcterms:modified xsi:type="dcterms:W3CDTF">2017-08-31T19:28:54Z</dcterms:modified>
</cp:coreProperties>
</file>